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43" r:id="rId3"/>
    <p:sldId id="285" r:id="rId4"/>
    <p:sldId id="348" r:id="rId5"/>
    <p:sldId id="349" r:id="rId6"/>
    <p:sldId id="275" r:id="rId7"/>
    <p:sldId id="2156" r:id="rId8"/>
    <p:sldId id="286" r:id="rId9"/>
    <p:sldId id="287" r:id="rId10"/>
    <p:sldId id="350" r:id="rId11"/>
    <p:sldId id="288" r:id="rId12"/>
    <p:sldId id="351" r:id="rId13"/>
    <p:sldId id="289" r:id="rId14"/>
    <p:sldId id="352" r:id="rId15"/>
    <p:sldId id="290" r:id="rId16"/>
    <p:sldId id="2157" r:id="rId17"/>
    <p:sldId id="355" r:id="rId18"/>
    <p:sldId id="291" r:id="rId19"/>
    <p:sldId id="292" r:id="rId20"/>
    <p:sldId id="293" r:id="rId21"/>
    <p:sldId id="294" r:id="rId22"/>
    <p:sldId id="295" r:id="rId23"/>
    <p:sldId id="2158" r:id="rId24"/>
    <p:sldId id="354" r:id="rId25"/>
    <p:sldId id="353" r:id="rId26"/>
    <p:sldId id="296" r:id="rId27"/>
    <p:sldId id="356" r:id="rId28"/>
    <p:sldId id="357" r:id="rId29"/>
    <p:sldId id="2159" r:id="rId30"/>
    <p:sldId id="2150" r:id="rId31"/>
    <p:sldId id="2151" r:id="rId32"/>
    <p:sldId id="2152" r:id="rId33"/>
    <p:sldId id="2153" r:id="rId34"/>
    <p:sldId id="2154" r:id="rId35"/>
    <p:sldId id="2155" r:id="rId36"/>
    <p:sldId id="2522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762E3BF-86E5-47AC-B025-2E61BF618777}">
          <p14:sldIdLst>
            <p14:sldId id="256"/>
            <p14:sldId id="343"/>
            <p14:sldId id="285"/>
            <p14:sldId id="348"/>
            <p14:sldId id="349"/>
            <p14:sldId id="275"/>
            <p14:sldId id="2156"/>
            <p14:sldId id="286"/>
            <p14:sldId id="287"/>
            <p14:sldId id="350"/>
            <p14:sldId id="288"/>
            <p14:sldId id="351"/>
            <p14:sldId id="289"/>
            <p14:sldId id="352"/>
            <p14:sldId id="290"/>
            <p14:sldId id="2157"/>
            <p14:sldId id="355"/>
            <p14:sldId id="291"/>
            <p14:sldId id="292"/>
            <p14:sldId id="293"/>
            <p14:sldId id="294"/>
            <p14:sldId id="295"/>
            <p14:sldId id="2158"/>
            <p14:sldId id="354"/>
            <p14:sldId id="353"/>
            <p14:sldId id="296"/>
            <p14:sldId id="356"/>
            <p14:sldId id="357"/>
            <p14:sldId id="2159"/>
            <p14:sldId id="2150"/>
            <p14:sldId id="2151"/>
            <p14:sldId id="2152"/>
            <p14:sldId id="2153"/>
            <p14:sldId id="2154"/>
            <p14:sldId id="2155"/>
            <p14:sldId id="25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7AF"/>
    <a:srgbClr val="5A7EA9"/>
    <a:srgbClr val="457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C8233-A25F-481B-8F2D-E4AD6FF64103}" v="1" dt="2023-02-26T09:21:23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6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2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05FC8233-A25F-481B-8F2D-E4AD6FF64103}"/>
    <pc:docChg chg="modSld">
      <pc:chgData name="이 호진" userId="e7b51f9e24c37788" providerId="LiveId" clId="{05FC8233-A25F-481B-8F2D-E4AD6FF64103}" dt="2023-02-26T09:22:01.560" v="41" actId="167"/>
      <pc:docMkLst>
        <pc:docMk/>
      </pc:docMkLst>
      <pc:sldChg chg="addSp modSp mod">
        <pc:chgData name="이 호진" userId="e7b51f9e24c37788" providerId="LiveId" clId="{05FC8233-A25F-481B-8F2D-E4AD6FF64103}" dt="2023-02-26T09:22:01.560" v="41" actId="167"/>
        <pc:sldMkLst>
          <pc:docMk/>
          <pc:sldMk cId="3030479519" sldId="256"/>
        </pc:sldMkLst>
        <pc:spChg chg="add mod">
          <ac:chgData name="이 호진" userId="e7b51f9e24c37788" providerId="LiveId" clId="{05FC8233-A25F-481B-8F2D-E4AD6FF64103}" dt="2023-02-26T09:21:40.367" v="37" actId="255"/>
          <ac:spMkLst>
            <pc:docMk/>
            <pc:sldMk cId="3030479519" sldId="256"/>
            <ac:spMk id="2" creationId="{08F241CE-C79E-92A4-4E90-BF891438E40D}"/>
          </ac:spMkLst>
        </pc:spChg>
        <pc:spChg chg="add mod ord">
          <ac:chgData name="이 호진" userId="e7b51f9e24c37788" providerId="LiveId" clId="{05FC8233-A25F-481B-8F2D-E4AD6FF64103}" dt="2023-02-26T09:22:01.560" v="41" actId="167"/>
          <ac:spMkLst>
            <pc:docMk/>
            <pc:sldMk cId="3030479519" sldId="256"/>
            <ac:spMk id="3" creationId="{C60A0898-4812-2FA1-6CC2-344A3D0A649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A60C7-F1DA-4CDE-B005-28438A5C15C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4D163-6FE9-4704-80AC-5887DD92C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752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70569-47A2-15C4-2FCF-6F6C05342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C9201E-51E9-823B-87DA-C8F1306C1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3F49E0-12BB-ADED-C256-101DFC4D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F0A46-2A73-ED8B-E437-28E120C4A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0D3F1-9B95-BE3D-8040-9177FFE2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35500-5EDF-A1A6-F140-B258805F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6906D3-C306-BD01-7E4D-1974BCB45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DB812-AB6A-5AB2-F707-E299FC511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9F9BB-29EE-62EB-D727-91070833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70F6E-F316-E1F1-0DF3-F7268595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0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CD0376-14AF-1EB2-8031-362F1EAE73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4FFF21-7B27-30D5-11EC-80BC28C7C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9D9C58-568F-9807-BBAB-2591BC3D6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6149D-36E2-C093-5E6D-93E98812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99FA7-D6C8-AF66-47D1-F6C5B98A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4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661B8-7BD2-BEF0-4B54-E85F3BBC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4DCE6-0ACB-E39C-FF4C-0834DBCC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FBCEEB-8CF5-DA5A-2478-933D8ACF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CF6DC-9824-8EE6-A410-6140D342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BF799-3B30-3014-4950-7361D35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39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B4228-D2E2-1380-4542-7FA5491D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62D2E-1827-C1CF-B381-6AC41060E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4B93F-BD9F-2527-DB5A-BA9FBA180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A7BB3-06BE-7B30-FAB5-0ECE9B21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F1FEA-5D84-17A0-5505-1CFD23B5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455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B4CB5-3C14-24FF-CDEB-0BE2D2D1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B56899-BA28-400B-5616-BBE33372A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566874-8A76-E647-C986-BE0340156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428D95-AC6F-65BF-2062-1F2E9FAC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DFE5F-E1D5-9133-98AD-539DCB09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F99C7C-2600-22E2-6B26-8C8EA174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2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D11B0-D07B-976C-489F-DB27FF71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AD980-FB71-D091-0163-655B9BCF5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FA3AA-7DBE-5B87-D36A-163C80665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590E14-1497-794A-5F9A-67574838C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CA3A0F-D238-7DC8-D8E8-27A529FD0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B83FF7-E655-1697-1BC4-BC53A377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C942D7-DC1A-005D-638F-3B8658AD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BCEF31-1FDA-B0B1-2D13-B833B85CE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9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DDB70-2F43-7863-2981-68FB0DE6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048280-437D-F443-4468-1F2479D1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21DC1F-4AC9-FBA3-4136-E19A1D2B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C6B46A-38D6-2FA2-63A7-884A0CBE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8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AF48B4-857E-AAC9-83FB-867395B7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A877D0-03F8-F6A3-0264-D070E291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1F7075-ECE3-3408-AC37-B6B2CF52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6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25305-02D1-DC01-2B51-97F6595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698A1-7D43-F00C-0B6B-4780A9A2A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4C5F49-A75B-E708-A3B3-40E360284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874F1D-C054-09DA-1574-DAF40149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C8A8-09CE-68C5-43B7-DE5AD93C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39E618-299A-3E23-CFE8-4E6C9D6C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3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4A4C8-B92E-9E17-9DB3-A83C69F2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61BB1E-1B2E-9FF3-B302-E64910F6B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C8D773-9453-41E8-702E-958EEFCBC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60EBAB-6751-1D4A-A2D8-33D794D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C7C4F-923D-B777-865F-7C925C94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9B44B-173C-1253-5F68-992B7080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10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48DADE-237D-7C6B-AED1-9D05F2D5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606FCD-3DD3-029A-A5B3-82C3BE39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BCDD7-9F60-2055-ADEA-99E1A497B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F0891-E7E0-A316-B823-E6AFA99AC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74577-5092-FE37-0AF2-6A6EC7471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62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9D3D52E-794C-B718-10B7-A6611ABB5A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7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241CE-C79E-92A4-4E90-BF891438E40D}"/>
              </a:ext>
            </a:extLst>
          </p:cNvPr>
          <p:cNvSpPr txBox="1"/>
          <p:nvPr/>
        </p:nvSpPr>
        <p:spPr>
          <a:xfrm>
            <a:off x="571500" y="611478"/>
            <a:ext cx="91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웹페이지 구축을 위한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FB648-2FB9-2796-2AF3-5114BBCDBE13}"/>
              </a:ext>
            </a:extLst>
          </p:cNvPr>
          <p:cNvSpPr txBox="1"/>
          <p:nvPr/>
        </p:nvSpPr>
        <p:spPr>
          <a:xfrm>
            <a:off x="571500" y="10943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CSS3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B230C-A910-8E0D-9B3D-9E5F098DE686}"/>
              </a:ext>
            </a:extLst>
          </p:cNvPr>
          <p:cNvSpPr txBox="1"/>
          <p:nvPr/>
        </p:nvSpPr>
        <p:spPr>
          <a:xfrm>
            <a:off x="9949543" y="6341320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이호진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8581AD1-CEE6-1FE6-A60B-E3ED23992466}"/>
              </a:ext>
            </a:extLst>
          </p:cNvPr>
          <p:cNvCxnSpPr>
            <a:cxnSpLocks/>
          </p:cNvCxnSpPr>
          <p:nvPr/>
        </p:nvCxnSpPr>
        <p:spPr>
          <a:xfrm>
            <a:off x="48986" y="6193971"/>
            <a:ext cx="120015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B009D7-FAAE-543F-4829-4ABFE1D71F4D}"/>
              </a:ext>
            </a:extLst>
          </p:cNvPr>
          <p:cNvSpPr txBox="1"/>
          <p:nvPr/>
        </p:nvSpPr>
        <p:spPr>
          <a:xfrm>
            <a:off x="620485" y="280459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1471295" algn="l"/>
              </a:tabLst>
            </a:pPr>
            <a:r>
              <a:rPr lang="en-US" altLang="ko-KR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208.</a:t>
            </a:r>
            <a:r>
              <a:rPr lang="ko-KR" altLang="en-US" sz="3200" spc="-225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플랙스박스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47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849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플렉스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박스 레이아웃과 기본 속성들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0C1633-C689-2552-89BD-6875A952F203}"/>
              </a:ext>
            </a:extLst>
          </p:cNvPr>
          <p:cNvSpPr/>
          <p:nvPr/>
        </p:nvSpPr>
        <p:spPr>
          <a:xfrm>
            <a:off x="453004" y="1718802"/>
            <a:ext cx="5050174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TDc_SSiMyungJo_120_OTF"/>
              </a:rPr>
              <a:t>플렉스 항목 배치 방향 지정</a:t>
            </a:r>
            <a:r>
              <a:rPr lang="en-US" altLang="ko-KR" sz="1400">
                <a:latin typeface="TDc_SSiMyungJo_120_OTF"/>
              </a:rPr>
              <a:t> </a:t>
            </a:r>
            <a:endParaRPr lang="ko-KR" altLang="en-US" sz="1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2384AB-459C-53C6-3784-AB9F07950C3B}"/>
              </a:ext>
            </a:extLst>
          </p:cNvPr>
          <p:cNvSpPr/>
          <p:nvPr/>
        </p:nvSpPr>
        <p:spPr>
          <a:xfrm>
            <a:off x="453004" y="1210971"/>
            <a:ext cx="50501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flex-direction </a:t>
            </a:r>
            <a:r>
              <a:rPr lang="ko-KR" altLang="en-US" sz="1400" b="1">
                <a:latin typeface="+mn-ea"/>
              </a:rPr>
              <a:t>속성</a:t>
            </a:r>
            <a:endParaRPr lang="en-US" altLang="ko-KR" sz="1400" b="1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BCABF2-252A-787F-F69F-200AC7D78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4" y="2202733"/>
            <a:ext cx="4922153" cy="3535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51DE5B-3B97-8881-6BFA-BD30067B1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04" y="2745544"/>
            <a:ext cx="6105876" cy="23231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B7CEC4A-A1A8-38B5-B4F2-EE00C28953B6}"/>
              </a:ext>
            </a:extLst>
          </p:cNvPr>
          <p:cNvSpPr/>
          <p:nvPr/>
        </p:nvSpPr>
        <p:spPr>
          <a:xfrm>
            <a:off x="7645167" y="1093188"/>
            <a:ext cx="377225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#container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display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flex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flex-direction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column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#container div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width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200px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border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1px solid black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background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#ccc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=”container”&gt;</a:t>
            </a:r>
          </a:p>
          <a:p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pt-BR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=”box1”&gt;&lt;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pt-BR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pt-BR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=”box2”&gt;&lt;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pt-BR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pt-BR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=”box3”&gt;&lt;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pt-BR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3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4EC9DD-91E3-5601-3299-6924F4BFA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167" y="4558545"/>
            <a:ext cx="2792548" cy="172520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0F370AC-6E8B-8A34-B11A-24FEF56188C1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6B825E-4CB5-A48E-131A-A0573B5DB2F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A9999B-9D04-92CA-BB99-32875D7E90E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26803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5CB03DD-B898-46C1-BD79-3A1941C64BD3}"/>
              </a:ext>
            </a:extLst>
          </p:cNvPr>
          <p:cNvGraphicFramePr>
            <a:graphicFrameLocks noGrp="1"/>
          </p:cNvGraphicFramePr>
          <p:nvPr/>
        </p:nvGraphicFramePr>
        <p:xfrm>
          <a:off x="1187624" y="2106308"/>
          <a:ext cx="9423225" cy="13157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14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속성명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속성값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적용 요소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flex-direction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row(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기본값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), 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row-reverse, 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column, 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column-reverse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플렉서블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박스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12424C4-9A9E-43DB-903F-AABB0FBF1F52}"/>
              </a:ext>
            </a:extLst>
          </p:cNvPr>
          <p:cNvGraphicFramePr>
            <a:graphicFrameLocks noGrp="1"/>
          </p:cNvGraphicFramePr>
          <p:nvPr/>
        </p:nvGraphicFramePr>
        <p:xfrm>
          <a:off x="1187623" y="3695154"/>
          <a:ext cx="9423229" cy="24434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14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2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속성값명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속성값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</a:rPr>
                        <a:t> 설명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row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박스를 왼쪽에서 오른쪽으로 배치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해당 속성값으로 설정하면 주축은 가로가 되고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교차축은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세로가 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row-reverse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박스를 가로로 배치하되 역방향으로 배치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즉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오른쪽에서 왼쪽으로 배치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해당 속성값으로 설정하면 주축은 가로가 되고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교차축은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세로가 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Column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박스를 위에서 아래로 배치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해당 속성값으로 설정하면 주축은 세로가 되고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교차축은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가로가 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column-reverse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박스를 세로로 배치하되 역방향으로 배치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즉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아래에서 위로 배치함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해당 속성값으로 설정하면 주축은 세로가 되고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교차축은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가로가 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64BF85A-EC32-6D8F-73BD-E961EB75880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플렉스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박스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방향배치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D9930D-0C90-9D84-E0E2-F61CCA89BB51}"/>
              </a:ext>
            </a:extLst>
          </p:cNvPr>
          <p:cNvSpPr txBox="1"/>
          <p:nvPr/>
        </p:nvSpPr>
        <p:spPr>
          <a:xfrm>
            <a:off x="348343" y="97886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플렉스</a:t>
            </a: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아이템의 배치 방향 설정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30FEDAF-2A5A-AE86-B3A6-EB8A9B35542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8305BF-E3AE-C3AD-61D5-4446EA4B488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B1C529-65A9-D837-3EF7-17BC4923D8D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181488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849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플렉스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박스 레이아웃과 기본 속성들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AA3B27-E0B5-1B0B-7339-B7E947D06438}"/>
              </a:ext>
            </a:extLst>
          </p:cNvPr>
          <p:cNvSpPr/>
          <p:nvPr/>
        </p:nvSpPr>
        <p:spPr>
          <a:xfrm>
            <a:off x="570082" y="1709922"/>
            <a:ext cx="50501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TDc_SSiMyungJo_120_OTF"/>
              </a:rPr>
              <a:t>플렉스 항목을</a:t>
            </a:r>
            <a:r>
              <a:rPr lang="en-US" altLang="ko-KR" sz="1400">
                <a:latin typeface="TDc_SSiMyungJo_120_OTF"/>
              </a:rPr>
              <a:t> </a:t>
            </a:r>
            <a:r>
              <a:rPr lang="ko-KR" altLang="en-US" sz="1400">
                <a:latin typeface="TDc_SSiMyungJo_120_OTF"/>
              </a:rPr>
              <a:t>한 줄 또는 여러 줄로 배치</a:t>
            </a:r>
            <a:endParaRPr lang="ko-KR" altLang="en-US" sz="1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22A65F-8A83-8074-59DC-18502EA1104F}"/>
              </a:ext>
            </a:extLst>
          </p:cNvPr>
          <p:cNvSpPr/>
          <p:nvPr/>
        </p:nvSpPr>
        <p:spPr>
          <a:xfrm>
            <a:off x="570082" y="1202091"/>
            <a:ext cx="50501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flex-wrap </a:t>
            </a:r>
            <a:r>
              <a:rPr lang="ko-KR" altLang="en-US" sz="1400" b="1">
                <a:latin typeface="+mn-ea"/>
              </a:rPr>
              <a:t>속성</a:t>
            </a:r>
            <a:endParaRPr lang="en-US" altLang="ko-KR" sz="1400" b="1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B60334-75A9-101D-8184-C1FD831A4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40" y="2269978"/>
            <a:ext cx="3662449" cy="3221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F2C47C-3DA4-8F3F-70EC-CB13CEB9B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40" y="2736663"/>
            <a:ext cx="4976816" cy="12761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86E8EF-9DBC-F5BA-9982-6700BCBF8FB4}"/>
              </a:ext>
            </a:extLst>
          </p:cNvPr>
          <p:cNvSpPr/>
          <p:nvPr/>
        </p:nvSpPr>
        <p:spPr>
          <a:xfrm>
            <a:off x="6739156" y="1787205"/>
            <a:ext cx="30759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#container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display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flex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flex-wrap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wrap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32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ADF88B-4895-E4FA-DE6B-499BB3B7420A}"/>
              </a:ext>
            </a:extLst>
          </p:cNvPr>
          <p:cNvSpPr/>
          <p:nvPr/>
        </p:nvSpPr>
        <p:spPr>
          <a:xfrm>
            <a:off x="6739156" y="3951565"/>
            <a:ext cx="30759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#container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display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flex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flex-wrap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wrap-reverse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3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40C5A7-0666-E306-AAAD-FB256D8AB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453" y="1617589"/>
            <a:ext cx="2276522" cy="14505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078B08-3083-5CC2-98B4-3528766BD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453" y="3806472"/>
            <a:ext cx="2276522" cy="1397864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7FD2494-63F5-6D50-C329-97A4ED3876C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89817D-CFF1-C436-2D89-05F55C3A531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FCE4-BDC2-F03C-2575-D8A4FDBD51CD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468838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F48244A-9F42-485B-98ED-F2F6F92E14A5}"/>
              </a:ext>
            </a:extLst>
          </p:cNvPr>
          <p:cNvGraphicFramePr>
            <a:graphicFrameLocks noGrp="1"/>
          </p:cNvGraphicFramePr>
          <p:nvPr/>
        </p:nvGraphicFramePr>
        <p:xfrm>
          <a:off x="1187624" y="2063080"/>
          <a:ext cx="7685070" cy="11023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561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1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1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속성명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속성값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적용 요소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flex-wrap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nowrap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기본값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), 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wrap, 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wrap-reverse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플렉서블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박스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25646ED-39CA-4A3D-9111-26542ED46463}"/>
              </a:ext>
            </a:extLst>
          </p:cNvPr>
          <p:cNvGraphicFramePr>
            <a:graphicFrameLocks noGrp="1"/>
          </p:cNvGraphicFramePr>
          <p:nvPr/>
        </p:nvGraphicFramePr>
        <p:xfrm>
          <a:off x="1187623" y="3445026"/>
          <a:ext cx="7685071" cy="1854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61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3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속성값명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속성값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</a:rPr>
                        <a:t> 설명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nowrap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박스를 한 줄로 배치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기본값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wrap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박스를 여러 줄로 배치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wrap-reverse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박스를 여러 줄로 배치하되 역방향으로 배치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즉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주축이 가로일 때는 아래 에서 위로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주축이 세로일 때는 오른쪽에서 왼쪽으로 배치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B4BA27-B34C-A029-D1E4-329AE6B385EA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플렉스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여러줄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21F43-BAC8-26A6-4FDF-297CB05BFF9F}"/>
              </a:ext>
            </a:extLst>
          </p:cNvPr>
          <p:cNvSpPr txBox="1"/>
          <p:nvPr/>
        </p:nvSpPr>
        <p:spPr>
          <a:xfrm>
            <a:off x="306648" y="98209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플렉스</a:t>
            </a:r>
            <a:r>
              <a:rPr lang="ko-KR" altLang="en-US" sz="2400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아이템을 여러 줄로 배치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AAD10C9-91F0-2470-CC42-EC4DAEE5940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7C16A5E-CCE8-7C15-C118-4BD4E86E89F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C647-AF2B-1907-FD14-9210309B3026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326458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849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플렉스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박스 레이아웃과 기본 속성들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4AE815-789A-DED4-B00E-2197A0498120}"/>
              </a:ext>
            </a:extLst>
          </p:cNvPr>
          <p:cNvSpPr/>
          <p:nvPr/>
        </p:nvSpPr>
        <p:spPr>
          <a:xfrm>
            <a:off x="503338" y="1720188"/>
            <a:ext cx="50501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TDc_SSiMyungJo_120_OTF"/>
              </a:rPr>
              <a:t>플렉스 배치</a:t>
            </a:r>
            <a:r>
              <a:rPr lang="en-US" altLang="ko-KR" sz="1400">
                <a:latin typeface="TDc_SSiMyungJo_120_OTF"/>
              </a:rPr>
              <a:t> </a:t>
            </a:r>
            <a:r>
              <a:rPr lang="ko-KR" altLang="en-US" sz="1400">
                <a:latin typeface="TDc_SSiMyungJo_120_OTF"/>
              </a:rPr>
              <a:t>방향과 여러 줄 배치를 한꺼번에 지정</a:t>
            </a:r>
            <a:endParaRPr lang="en-US" altLang="ko-KR" sz="14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기본 값은 </a:t>
            </a:r>
            <a:r>
              <a:rPr lang="en-US" altLang="ko-KR" sz="1400"/>
              <a:t>flex-flow:row no-wrap</a:t>
            </a:r>
            <a:endParaRPr lang="ko-KR" altLang="en-US" sz="1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47D908-4A2C-E2B3-F374-0CF439917D76}"/>
              </a:ext>
            </a:extLst>
          </p:cNvPr>
          <p:cNvSpPr/>
          <p:nvPr/>
        </p:nvSpPr>
        <p:spPr>
          <a:xfrm>
            <a:off x="503338" y="1212357"/>
            <a:ext cx="50501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flex-flow </a:t>
            </a:r>
            <a:r>
              <a:rPr lang="ko-KR" altLang="en-US" sz="1400" b="1">
                <a:latin typeface="+mn-ea"/>
              </a:rPr>
              <a:t>속성</a:t>
            </a:r>
            <a:endParaRPr lang="en-US" altLang="ko-KR" sz="1400" b="1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309CB5-42CB-E4D3-2F69-8BFCA9D86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" y="2608766"/>
            <a:ext cx="3558077" cy="3302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7C11B8-DE9C-4653-192F-2E58B3D98D33}"/>
              </a:ext>
            </a:extLst>
          </p:cNvPr>
          <p:cNvSpPr/>
          <p:nvPr/>
        </p:nvSpPr>
        <p:spPr>
          <a:xfrm>
            <a:off x="6241407" y="1820155"/>
            <a:ext cx="50501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TDc_SSiMyungJo_120_OTF"/>
              </a:rPr>
              <a:t>플렉스 항목의</a:t>
            </a:r>
            <a:r>
              <a:rPr lang="en-US" altLang="ko-KR" sz="1400">
                <a:latin typeface="TDc_SSiMyungJo_120_OTF"/>
              </a:rPr>
              <a:t> </a:t>
            </a:r>
            <a:r>
              <a:rPr lang="ko-KR" altLang="en-US" sz="1400">
                <a:latin typeface="TDc_SSiMyungJo_120_OTF"/>
              </a:rPr>
              <a:t>배치 순서 바꾸기</a:t>
            </a:r>
            <a:endParaRPr lang="en-US" altLang="ko-KR" sz="14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order </a:t>
            </a:r>
            <a:r>
              <a:rPr lang="ko-KR" altLang="en-US" sz="1400"/>
              <a:t>값에 지정된 순서에 따라 배치됨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6C7570-9DE5-A43E-E86D-2E74E8E5C67E}"/>
              </a:ext>
            </a:extLst>
          </p:cNvPr>
          <p:cNvSpPr/>
          <p:nvPr/>
        </p:nvSpPr>
        <p:spPr>
          <a:xfrm>
            <a:off x="6241407" y="1312324"/>
            <a:ext cx="50501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order </a:t>
            </a:r>
            <a:r>
              <a:rPr lang="ko-KR" altLang="en-US" sz="1400" b="1">
                <a:latin typeface="+mn-ea"/>
              </a:rPr>
              <a:t>속성</a:t>
            </a:r>
            <a:endParaRPr lang="en-US" altLang="ko-KR" sz="14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BBA069-8F7F-D4A6-53D1-6D3CE515F864}"/>
              </a:ext>
            </a:extLst>
          </p:cNvPr>
          <p:cNvSpPr/>
          <p:nvPr/>
        </p:nvSpPr>
        <p:spPr>
          <a:xfrm>
            <a:off x="5891868" y="3388598"/>
            <a:ext cx="34618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#container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display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flex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#box1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order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#box2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order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#box3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order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=”container”&gt;</a:t>
            </a:r>
          </a:p>
          <a:p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pt-BR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=”box1”&gt;&lt;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&gt;box</a:t>
            </a:r>
            <a:r>
              <a:rPr lang="pt-BR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pt-BR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=”box2”&gt;&lt;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&gt;box</a:t>
            </a:r>
            <a:r>
              <a:rPr lang="pt-BR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pt-BR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=”box3”&gt;&lt;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&gt;box</a:t>
            </a:r>
            <a:r>
              <a:rPr lang="pt-BR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pt-BR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pt-BR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3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DFFC21-D45E-9DD3-6874-5D0332781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53" y="4568157"/>
            <a:ext cx="2446361" cy="149809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D1CD315-700B-F32E-F8F4-3B8BABA2FCE7}"/>
              </a:ext>
            </a:extLst>
          </p:cNvPr>
          <p:cNvCxnSpPr/>
          <p:nvPr/>
        </p:nvCxnSpPr>
        <p:spPr>
          <a:xfrm>
            <a:off x="5553512" y="1209401"/>
            <a:ext cx="0" cy="53521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5C6A9E-365A-991A-4CAC-BC73F1B6F834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86F0C5-618E-4F65-A21C-E8A6DEC0316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011A2-24BC-6BEE-0011-B4BD132554A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587108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F39E379-9A00-4615-8AE2-12819D7C7D99}"/>
              </a:ext>
            </a:extLst>
          </p:cNvPr>
          <p:cNvGraphicFramePr>
            <a:graphicFrameLocks noGrp="1"/>
          </p:cNvGraphicFramePr>
          <p:nvPr/>
        </p:nvGraphicFramePr>
        <p:xfrm>
          <a:off x="1006754" y="2203450"/>
          <a:ext cx="8237730" cy="8890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45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속성명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속성값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적용 요소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flex-flow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[flex-direction]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한칸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공백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[flex-wrap], row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nowrap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기본값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플렉서블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박스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8832334-F8DC-4015-BC17-7D5D8BDB3871}"/>
              </a:ext>
            </a:extLst>
          </p:cNvPr>
          <p:cNvGraphicFramePr>
            <a:graphicFrameLocks noGrp="1"/>
          </p:cNvGraphicFramePr>
          <p:nvPr/>
        </p:nvGraphicFramePr>
        <p:xfrm>
          <a:off x="1006754" y="3428952"/>
          <a:ext cx="8237730" cy="134686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45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1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속성값명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속성값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</a:rPr>
                        <a:t> 설명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[flex-direction]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한칸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공백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[flex-wrap]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첫 번째 속성값은 박스의 배치 방향을 설정하는 속성의 값을 작성하고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두 번째 속성값은 박스를 여러 줄로 배치하는 속성의 값을 작성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첫 번째 속성값과 두 번째 속성값의 사이는 반드시 한 칸을 띄어 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3DF266-CC2D-342F-BF43-F0B07749E581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플렉서블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박스의 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9C624-1174-A1F5-87BB-D9FE5075A37B}"/>
              </a:ext>
            </a:extLst>
          </p:cNvPr>
          <p:cNvSpPr txBox="1"/>
          <p:nvPr/>
        </p:nvSpPr>
        <p:spPr>
          <a:xfrm>
            <a:off x="355634" y="937629"/>
            <a:ext cx="9073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플렉스</a:t>
            </a: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아이템의 배치 방향과 여러 줄 배치를 한 번에 설정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E6CF52E-E7CB-9E86-700D-C34697C1E04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4A076A-51E9-97B3-6702-D105EDA9C7B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C7A936-9D4A-C006-8C9E-08E7B91740B4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685011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3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플랙스정렬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1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849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플렉스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항목 배치를 위한 속성들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C8B7C1-7339-AEBB-F712-B7FDECFF5DAE}"/>
              </a:ext>
            </a:extLst>
          </p:cNvPr>
          <p:cNvSpPr/>
          <p:nvPr/>
        </p:nvSpPr>
        <p:spPr>
          <a:xfrm>
            <a:off x="545282" y="1676856"/>
            <a:ext cx="562901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TDc_SSiMyungJo_120_OTF"/>
              </a:rPr>
              <a:t>플렉스</a:t>
            </a:r>
            <a:r>
              <a:rPr lang="en-US" altLang="ko-KR" sz="1400">
                <a:latin typeface="TDc_SSiMyungJo_120_OTF"/>
              </a:rPr>
              <a:t> </a:t>
            </a:r>
            <a:r>
              <a:rPr lang="ko-KR" altLang="en-US" sz="1400">
                <a:latin typeface="TDc_SSiMyungJo_120_OTF"/>
              </a:rPr>
              <a:t>항목이</a:t>
            </a:r>
            <a:r>
              <a:rPr lang="en-US" altLang="ko-KR" sz="1400">
                <a:latin typeface="TDc_SSiMyungJo_120_OTF"/>
              </a:rPr>
              <a:t> </a:t>
            </a:r>
            <a:r>
              <a:rPr lang="ko-KR" altLang="en-US" sz="1400">
                <a:latin typeface="TDc_SSiMyungJo_120_OTF"/>
              </a:rPr>
              <a:t>여러 줄로 표시될 때 교차 축 기준의 배치 방법 지정</a:t>
            </a:r>
            <a:endParaRPr lang="ko-KR" altLang="en-US" sz="1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6758F5-325D-DB40-AB23-0EA843C0B989}"/>
              </a:ext>
            </a:extLst>
          </p:cNvPr>
          <p:cNvSpPr/>
          <p:nvPr/>
        </p:nvSpPr>
        <p:spPr>
          <a:xfrm>
            <a:off x="545283" y="1169025"/>
            <a:ext cx="50501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align-content </a:t>
            </a:r>
            <a:r>
              <a:rPr lang="ko-KR" altLang="en-US" sz="1400" b="1">
                <a:latin typeface="+mn-ea"/>
              </a:rPr>
              <a:t>속성</a:t>
            </a:r>
            <a:endParaRPr lang="en-US" altLang="ko-KR" sz="1400" b="1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C5EB1C-43A5-4E87-685D-0919CB8C7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1" y="2239201"/>
            <a:ext cx="5570286" cy="3340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EA7C01-88B1-68F7-E51C-8241C618B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41" y="2855994"/>
            <a:ext cx="4689446" cy="28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29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0F1CF02-0417-425C-94C1-3B1EC254606E}"/>
              </a:ext>
            </a:extLst>
          </p:cNvPr>
          <p:cNvGraphicFramePr>
            <a:graphicFrameLocks noGrp="1"/>
          </p:cNvGraphicFramePr>
          <p:nvPr/>
        </p:nvGraphicFramePr>
        <p:xfrm>
          <a:off x="1187625" y="2091885"/>
          <a:ext cx="7986520" cy="8890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48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9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속성명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속성값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적용 요소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justify-content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flex-start(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기본값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), flex-end, center, 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space-between, space-around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플렉서블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박스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CE9F076-B78E-4B60-BB0C-DBE1ACE53C35}"/>
              </a:ext>
            </a:extLst>
          </p:cNvPr>
          <p:cNvGraphicFramePr>
            <a:graphicFrameLocks noGrp="1"/>
          </p:cNvGraphicFramePr>
          <p:nvPr/>
        </p:nvGraphicFramePr>
        <p:xfrm>
          <a:off x="1187623" y="3164754"/>
          <a:ext cx="7986520" cy="291982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48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7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속성값명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속성값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</a:rPr>
                        <a:t> 설명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57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flex-start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박스를 주축의 시작점으로 배치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기본값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57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flex-end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박스를 주축의 끝점으로 배치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57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박스를 중앙으로 배치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77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space-between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플렉서블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박스에 빈 공간이 있을 때 사용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양쪽 끝에 있는 박스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끝으로 붙이고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나머지 박스는 간격이 동일하게 자동 정렬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77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space-around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플렉서블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박스에 빈 공간이 있을 때 사용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양쪽 끝에 있는 박스의 양 옆에도 공간을 둔 채 자동 정렬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8C5DB9-578F-236E-5738-93B77A442DA9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플렉서블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박스의 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625A6-CD02-C3BB-625A-DB59C08F10ED}"/>
              </a:ext>
            </a:extLst>
          </p:cNvPr>
          <p:cNvSpPr txBox="1"/>
          <p:nvPr/>
        </p:nvSpPr>
        <p:spPr>
          <a:xfrm>
            <a:off x="364671" y="96260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주축 방향으로 </a:t>
            </a:r>
            <a:r>
              <a:rPr lang="ko-KR" altLang="en-US" sz="2400" b="1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플렉스</a:t>
            </a: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아이템 배치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8F17F54-242B-99AE-A7C7-06CB6A24E33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935B4F-5CB3-CFBB-A5F4-0749D331D1F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37788-CF68-8A90-0E17-6F112E3FE14D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035772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2DEF820-7A0B-46C1-825D-1B4E6212B65B}"/>
              </a:ext>
            </a:extLst>
          </p:cNvPr>
          <p:cNvGraphicFramePr>
            <a:graphicFrameLocks noGrp="1"/>
          </p:cNvGraphicFramePr>
          <p:nvPr/>
        </p:nvGraphicFramePr>
        <p:xfrm>
          <a:off x="1187625" y="2058011"/>
          <a:ext cx="8448744" cy="8890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600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8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속성명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속성값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적용 요소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align-items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stretch(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기본값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), flex-start,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flex-end, center, baseline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플렉서블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박스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69CF151-2B98-4D73-9CB4-1B9B76F32971}"/>
              </a:ext>
            </a:extLst>
          </p:cNvPr>
          <p:cNvGraphicFramePr>
            <a:graphicFrameLocks noGrp="1"/>
          </p:cNvGraphicFramePr>
          <p:nvPr/>
        </p:nvGraphicFramePr>
        <p:xfrm>
          <a:off x="1187625" y="3138416"/>
          <a:ext cx="8468841" cy="25857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49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8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속성값명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속성값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</a:rPr>
                        <a:t> 설명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stretch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박스를 확장해서 배치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기본값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).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flex-start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박스를 교차축의 시작점에 배치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flex-end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박스를 중앙으로 배치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박스를 교차축의 끝점에 배치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박스를 시작점에 배치되는 박스의 글자 베이스라인에 맞춰 배치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작점에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배치되는 박스는 교차축의 시작점과 글자 베이스라인의 거리가 가 장 먼 박스가 교차축의 시작점에 배치됨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AF5BA5-23A0-A5D9-453D-928527789D13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플렉서블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박스의 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B557C-B927-4B1E-EDA4-E5D44306D93F}"/>
              </a:ext>
            </a:extLst>
          </p:cNvPr>
          <p:cNvSpPr txBox="1"/>
          <p:nvPr/>
        </p:nvSpPr>
        <p:spPr>
          <a:xfrm>
            <a:off x="306648" y="93996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교차축</a:t>
            </a: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방향으로 </a:t>
            </a:r>
            <a:r>
              <a:rPr lang="ko-KR" altLang="en-US" sz="2400" b="1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플렉스</a:t>
            </a: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아이템 배치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642F36-5D1F-C892-B3EA-BF628BBF04A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B08C8C4-1853-2165-D9E7-358473FD401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A2985-E066-A82E-C997-02A474C0371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777056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플랙스박스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55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BA87CF1-DA49-4B05-8569-49590340FA0E}"/>
              </a:ext>
            </a:extLst>
          </p:cNvPr>
          <p:cNvGraphicFramePr>
            <a:graphicFrameLocks noGrp="1"/>
          </p:cNvGraphicFramePr>
          <p:nvPr/>
        </p:nvGraphicFramePr>
        <p:xfrm>
          <a:off x="1187625" y="2060848"/>
          <a:ext cx="7715215" cy="17424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2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속성명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속성값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적용 요소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align-self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auto, 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stretch, 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flex-start,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flex-end, 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center, 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baseline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플렉스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아이템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AA412DC-A47C-4FB1-8E33-94AB243F189E}"/>
              </a:ext>
            </a:extLst>
          </p:cNvPr>
          <p:cNvGraphicFramePr>
            <a:graphicFrameLocks noGrp="1"/>
          </p:cNvGraphicFramePr>
          <p:nvPr/>
        </p:nvGraphicFramePr>
        <p:xfrm>
          <a:off x="1187624" y="3973716"/>
          <a:ext cx="7845844" cy="1102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9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속성값명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속성값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</a:rPr>
                        <a:t> 설명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4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auto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플렉서블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박스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플렉스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아이템의 부모 박스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align-items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속성값을 상속 받음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부모 박스에 적용된 속성값이 없는 경우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stretch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속성값이 적용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1369F0E-8718-ABE1-A85C-0960E46C7AE8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플렉서블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박스의 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AF15A-5F52-0BAE-6F1B-F36D0CC0D1D2}"/>
              </a:ext>
            </a:extLst>
          </p:cNvPr>
          <p:cNvSpPr txBox="1"/>
          <p:nvPr/>
        </p:nvSpPr>
        <p:spPr>
          <a:xfrm>
            <a:off x="306647" y="1012734"/>
            <a:ext cx="97190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교차축</a:t>
            </a: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방향으로 </a:t>
            </a:r>
            <a:r>
              <a:rPr lang="ko-KR" altLang="en-US" sz="2400" b="1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플렉스</a:t>
            </a: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아이템을 개별적으로 배치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160F00-94FD-637D-83F5-F97A9547BD13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F919FF-61A2-B189-A482-C5E27AA83A5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18E67-E2F2-CBBF-6062-41496F4E1B66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438926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286ED02-640F-4174-89FA-3961B01F0540}"/>
              </a:ext>
            </a:extLst>
          </p:cNvPr>
          <p:cNvGraphicFramePr>
            <a:graphicFrameLocks noGrp="1"/>
          </p:cNvGraphicFramePr>
          <p:nvPr/>
        </p:nvGraphicFramePr>
        <p:xfrm>
          <a:off x="1187625" y="2249862"/>
          <a:ext cx="6768750" cy="17424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속성명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속성값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적용 요소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align-content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stretch(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기본값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),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flex-start,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flex-end,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center,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space-between,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space-around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모든 요소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308C8BB-D679-4AEF-9F3A-28B8431AC432}"/>
              </a:ext>
            </a:extLst>
          </p:cNvPr>
          <p:cNvGrpSpPr/>
          <p:nvPr/>
        </p:nvGrpSpPr>
        <p:grpSpPr>
          <a:xfrm>
            <a:off x="1187625" y="4315785"/>
            <a:ext cx="6768752" cy="1949339"/>
            <a:chOff x="1187625" y="4509120"/>
            <a:chExt cx="6768752" cy="1949339"/>
          </a:xfrm>
        </p:grpSpPr>
        <p:pic>
          <p:nvPicPr>
            <p:cNvPr id="10" name="그림 9" descr="Untitled-1.png">
              <a:extLst>
                <a:ext uri="{FF2B5EF4-FFF2-40B4-BE49-F238E27FC236}">
                  <a16:creationId xmlns:a16="http://schemas.microsoft.com/office/drawing/2014/main" id="{64A887EE-92E3-495C-AE49-B5D240B43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7625" y="4941168"/>
              <a:ext cx="6768752" cy="15172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518E6E-478D-495E-B1AB-AE7DE6FA814B}"/>
                </a:ext>
              </a:extLst>
            </p:cNvPr>
            <p:cNvSpPr txBox="1"/>
            <p:nvPr/>
          </p:nvSpPr>
          <p:spPr>
            <a:xfrm>
              <a:off x="1187625" y="4509120"/>
              <a:ext cx="66139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고딕 Light" pitchFamily="50" charset="-127"/>
                  <a:ea typeface="나눔고딕 Light" pitchFamily="50" charset="-127"/>
                </a:rPr>
                <a:t>※ align-content </a:t>
              </a:r>
              <a:r>
                <a:rPr lang="ko-KR" altLang="en-US" sz="1400" dirty="0">
                  <a:latin typeface="나눔고딕 Light" pitchFamily="50" charset="-127"/>
                  <a:ea typeface="나눔고딕 Light" pitchFamily="50" charset="-127"/>
                </a:rPr>
                <a:t>속성값 설명은 </a:t>
              </a:r>
              <a:r>
                <a:rPr lang="en-US" altLang="ko-KR" sz="1400" dirty="0">
                  <a:latin typeface="나눔고딕 Light" pitchFamily="50" charset="-127"/>
                  <a:ea typeface="나눔고딕 Light" pitchFamily="50" charset="-127"/>
                </a:rPr>
                <a:t>justify-content </a:t>
              </a:r>
              <a:r>
                <a:rPr lang="ko-KR" altLang="en-US" sz="1400" dirty="0">
                  <a:latin typeface="나눔고딕 Light" pitchFamily="50" charset="-127"/>
                  <a:ea typeface="나눔고딕 Light" pitchFamily="50" charset="-127"/>
                </a:rPr>
                <a:t>속성값과 같으므로 생략함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AB9D7C3-474A-2728-B8E1-7ACA26C3CB9C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플렉서블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박스의 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34097-3084-99FD-7E85-120D42CF0C05}"/>
              </a:ext>
            </a:extLst>
          </p:cNvPr>
          <p:cNvSpPr txBox="1"/>
          <p:nvPr/>
        </p:nvSpPr>
        <p:spPr>
          <a:xfrm>
            <a:off x="370114" y="943072"/>
            <a:ext cx="7772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여러 줄인 </a:t>
            </a:r>
            <a:r>
              <a:rPr lang="ko-KR" altLang="en-US" sz="2400" b="1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플렉스</a:t>
            </a: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아이템을 </a:t>
            </a:r>
            <a:r>
              <a:rPr lang="ko-KR" altLang="en-US" sz="2400" b="1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교차축</a:t>
            </a: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방향으로 배치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52A701-BBEB-981A-B43C-C1779CD692C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9E7F7C-1F12-F475-AAB5-5A189448770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90EAF3-5690-6FA3-158D-2BEF040B4EB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262184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7234196-8FC3-477E-BC13-7A468F842750}"/>
              </a:ext>
            </a:extLst>
          </p:cNvPr>
          <p:cNvGraphicFramePr>
            <a:graphicFrameLocks noGrp="1"/>
          </p:cNvGraphicFramePr>
          <p:nvPr/>
        </p:nvGraphicFramePr>
        <p:xfrm>
          <a:off x="1187625" y="2348880"/>
          <a:ext cx="7835795" cy="7416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3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속성명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속성값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적용 요소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order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기본값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정숫값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플렉스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아이템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9376650-1E1F-498D-9D87-D62F9C5CC95B}"/>
              </a:ext>
            </a:extLst>
          </p:cNvPr>
          <p:cNvGraphicFramePr>
            <a:graphicFrameLocks noGrp="1"/>
          </p:cNvGraphicFramePr>
          <p:nvPr/>
        </p:nvGraphicFramePr>
        <p:xfrm>
          <a:off x="1187624" y="3411618"/>
          <a:ext cx="7896086" cy="15290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9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속성값명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속성값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</a:rPr>
                        <a:t> 설명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4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정숫값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입력된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정숫값에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따라 박스가 배치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정숫값으로는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양숫값과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음숫값을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사용할 수 있음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양숫값을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입력하면 입력된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양숫값에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따라 배치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만약 동일한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양숫값을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입력하면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HTML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태그 순서상 뒤에 작성된 태그가 적용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음숫값을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입력하면 기본값은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4148D6C-53A6-362F-AA03-A0FE841166AF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플렉서블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박스의 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52258-8AC5-A3AE-4264-130CB00F27E7}"/>
              </a:ext>
            </a:extLst>
          </p:cNvPr>
          <p:cNvSpPr txBox="1"/>
          <p:nvPr/>
        </p:nvSpPr>
        <p:spPr>
          <a:xfrm>
            <a:off x="351396" y="9453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플렉스</a:t>
            </a: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아이템의 배치 순서 바꾸기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612276-B37C-799F-F51A-A96AD08F6AE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7A6C27-89A3-B190-5C4F-66CAE04D0FED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AC97A7-B505-90DF-7753-D86B165C80F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002026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4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크기설정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027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849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플렉스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항목 배치를 위한 속성들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DC09F7-3093-9278-90A5-907AFF8B65D8}"/>
              </a:ext>
            </a:extLst>
          </p:cNvPr>
          <p:cNvSpPr/>
          <p:nvPr/>
        </p:nvSpPr>
        <p:spPr>
          <a:xfrm>
            <a:off x="503338" y="1812929"/>
            <a:ext cx="468105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TDc_SSiMyungJo_120_OTF"/>
              </a:rPr>
              <a:t>플렉스</a:t>
            </a:r>
            <a:r>
              <a:rPr lang="en-US" altLang="ko-KR" sz="1400">
                <a:latin typeface="TDc_SSiMyungJo_120_OTF"/>
              </a:rPr>
              <a:t> </a:t>
            </a:r>
            <a:r>
              <a:rPr lang="ko-KR" altLang="en-US" sz="1400">
                <a:latin typeface="TDc_SSiMyungJo_120_OTF"/>
              </a:rPr>
              <a:t>항목을 주축 방향으로 배치할 때의 배치 기준</a:t>
            </a:r>
            <a:endParaRPr lang="ko-KR" altLang="en-US" sz="1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41E35F-D26D-987A-4751-7A820AC23A8A}"/>
              </a:ext>
            </a:extLst>
          </p:cNvPr>
          <p:cNvSpPr/>
          <p:nvPr/>
        </p:nvSpPr>
        <p:spPr>
          <a:xfrm>
            <a:off x="503338" y="1305098"/>
            <a:ext cx="50501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justify-content </a:t>
            </a:r>
            <a:r>
              <a:rPr lang="ko-KR" altLang="en-US" sz="1400" b="1">
                <a:latin typeface="+mn-ea"/>
              </a:rPr>
              <a:t>속성</a:t>
            </a:r>
            <a:endParaRPr lang="en-US" altLang="ko-KR" sz="1400" b="1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AC8855-AD03-2618-4F92-27534F7EA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66" y="2336128"/>
            <a:ext cx="5462237" cy="3475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F1B74A6-6576-ED17-3EA2-2CBF68B18CF7}"/>
              </a:ext>
            </a:extLst>
          </p:cNvPr>
          <p:cNvSpPr/>
          <p:nvPr/>
        </p:nvSpPr>
        <p:spPr>
          <a:xfrm>
            <a:off x="6660857" y="1812929"/>
            <a:ext cx="468105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TDc_SSiMyungJo_120_OTF"/>
              </a:rPr>
              <a:t>교차축을 기준으로 하는 배치 방법 조절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52D435-591D-8F8A-AA52-3C60F0DDF8D5}"/>
              </a:ext>
            </a:extLst>
          </p:cNvPr>
          <p:cNvSpPr/>
          <p:nvPr/>
        </p:nvSpPr>
        <p:spPr>
          <a:xfrm>
            <a:off x="6660857" y="1305098"/>
            <a:ext cx="50501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align-items </a:t>
            </a:r>
            <a:r>
              <a:rPr lang="ko-KR" altLang="en-US" sz="1400" b="1">
                <a:latin typeface="+mn-ea"/>
              </a:rPr>
              <a:t>속성</a:t>
            </a:r>
            <a:r>
              <a:rPr lang="en-US" altLang="ko-KR" sz="1400" b="1">
                <a:latin typeface="+mn-ea"/>
              </a:rPr>
              <a:t>, align-self </a:t>
            </a:r>
            <a:r>
              <a:rPr lang="ko-KR" altLang="en-US" sz="1400" b="1">
                <a:latin typeface="+mn-ea"/>
              </a:rPr>
              <a:t>속성</a:t>
            </a:r>
            <a:endParaRPr lang="en-US" altLang="ko-KR" sz="1400" b="1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EDBB96-2F9C-9B53-F31D-21E4AFF4C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857" y="2363371"/>
            <a:ext cx="5044492" cy="3202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6ACBAA-3C8B-1CCE-F00D-3F2A5A643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857" y="2829589"/>
            <a:ext cx="5467391" cy="3249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3A25E9-E5FD-5A33-7191-B8F4BCBE8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850" y="3429000"/>
            <a:ext cx="5322506" cy="27542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B6BECF-7BBF-B0BA-D742-C6496BEB4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92" y="3325873"/>
            <a:ext cx="5523911" cy="2647642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BE52736-12F5-0D82-66DC-23A869A40B7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54ABCD-79C1-F9A7-C5D7-8C1949F6D89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38EFB-4621-3EC9-DA07-1E39082D126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600979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849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플렉스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박스 레이아웃과 기본 속성들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174BC-D4B0-CE1B-0580-169C20AB11E4}"/>
              </a:ext>
            </a:extLst>
          </p:cNvPr>
          <p:cNvSpPr/>
          <p:nvPr/>
        </p:nvSpPr>
        <p:spPr>
          <a:xfrm>
            <a:off x="444615" y="1847646"/>
            <a:ext cx="6962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TDc_SSiMyungJo_120_OTF"/>
              </a:rPr>
              <a:t>플렉스 항목의</a:t>
            </a:r>
            <a:r>
              <a:rPr lang="en-US" altLang="ko-KR" sz="1400">
                <a:latin typeface="TDc_SSiMyungJo_120_OTF"/>
              </a:rPr>
              <a:t> </a:t>
            </a:r>
            <a:r>
              <a:rPr lang="ko-KR" altLang="en-US" sz="1400">
                <a:latin typeface="TDc_SSiMyungJo_120_OTF"/>
              </a:rPr>
              <a:t>크기 조절</a:t>
            </a:r>
            <a:endParaRPr lang="en-US" altLang="ko-KR" sz="14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TDc_SSiMyungJo_120_OTF"/>
              </a:rPr>
              <a:t>flex-grow</a:t>
            </a:r>
            <a:r>
              <a:rPr lang="ko-KR" altLang="en-US" sz="1400">
                <a:latin typeface="TDc_SSiMyungJo_120_OTF"/>
              </a:rPr>
              <a:t>와 </a:t>
            </a:r>
            <a:r>
              <a:rPr lang="en-US" altLang="ko-KR" sz="1400">
                <a:latin typeface="TDc_SSiMyungJo_120_OTF"/>
              </a:rPr>
              <a:t>flex-shrink, flex-basis </a:t>
            </a:r>
            <a:r>
              <a:rPr lang="ko-KR" altLang="en-US" sz="1400">
                <a:latin typeface="TDc_SSiMyungJo_120_OTF"/>
              </a:rPr>
              <a:t>속성은 별개의 속성이지만 따로 쓰지 않고 </a:t>
            </a:r>
            <a:r>
              <a:rPr lang="en-US" altLang="ko-KR" sz="1400">
                <a:latin typeface="TDc_SSiMyungJo_120_OTF"/>
              </a:rPr>
              <a:t>flex </a:t>
            </a:r>
            <a:r>
              <a:rPr lang="ko-KR" altLang="en-US" sz="1400">
                <a:latin typeface="TDc_SSiMyungJo_120_OTF"/>
              </a:rPr>
              <a:t>속성으로 묶어 사용</a:t>
            </a:r>
            <a:r>
              <a:rPr lang="en-US" altLang="ko-KR" sz="1400">
                <a:latin typeface="TDc_SSiMyungJo_120_OTF"/>
              </a:rPr>
              <a:t>.</a:t>
            </a:r>
            <a:endParaRPr lang="ko-KR" altLang="en-US" sz="1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FD65FF-1609-0198-A467-3F4A06B99B5A}"/>
              </a:ext>
            </a:extLst>
          </p:cNvPr>
          <p:cNvSpPr/>
          <p:nvPr/>
        </p:nvSpPr>
        <p:spPr>
          <a:xfrm>
            <a:off x="444615" y="1339815"/>
            <a:ext cx="50501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flex </a:t>
            </a:r>
            <a:r>
              <a:rPr lang="ko-KR" altLang="en-US" sz="1400" b="1">
                <a:latin typeface="+mn-ea"/>
              </a:rPr>
              <a:t>속성</a:t>
            </a:r>
            <a:endParaRPr lang="en-US" altLang="ko-KR" sz="1400" b="1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8B34A6-A47C-3D01-85D1-1A52352AB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07" y="3177829"/>
            <a:ext cx="5285065" cy="3343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E377F8-4A74-4DDF-7832-82EE8E8A5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07" y="3615575"/>
            <a:ext cx="5760912" cy="24411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36183F9-A475-052D-525A-34617B7F6CFD}"/>
              </a:ext>
            </a:extLst>
          </p:cNvPr>
          <p:cNvSpPr/>
          <p:nvPr/>
        </p:nvSpPr>
        <p:spPr>
          <a:xfrm>
            <a:off x="7896837" y="1755313"/>
            <a:ext cx="34870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#box1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flex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1 1 0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#box2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flex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2 2 0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100">
                <a:solidFill>
                  <a:srgbClr val="005F00"/>
                </a:solidFill>
                <a:latin typeface="TDc_SSiGothic_120_OTF"/>
                <a:ea typeface="D2Coding" panose="020B0609020101020101" pitchFamily="49" charset="-127"/>
              </a:rPr>
              <a:t>/* 2</a:t>
            </a:r>
            <a:r>
              <a:rPr lang="ko-KR" altLang="en-US" sz="1100">
                <a:solidFill>
                  <a:srgbClr val="005F00"/>
                </a:solidFill>
                <a:latin typeface="TDc_SSiGothic_120_OTF"/>
                <a:ea typeface="D2Coding" panose="020B0609020101020101" pitchFamily="49" charset="-127"/>
              </a:rPr>
              <a:t>배 늘이거나 </a:t>
            </a:r>
            <a:r>
              <a:rPr lang="en-US" altLang="ko-KR" sz="1100">
                <a:solidFill>
                  <a:srgbClr val="005F00"/>
                </a:solidFill>
                <a:latin typeface="TDc_SSiGothic_120_OTF"/>
                <a:ea typeface="D2Coding" panose="020B0609020101020101" pitchFamily="49" charset="-127"/>
              </a:rPr>
              <a:t>2</a:t>
            </a:r>
            <a:r>
              <a:rPr lang="ko-KR" altLang="en-US" sz="1100">
                <a:solidFill>
                  <a:srgbClr val="005F00"/>
                </a:solidFill>
                <a:latin typeface="TDc_SSiGothic_120_OTF"/>
                <a:ea typeface="D2Coding" panose="020B0609020101020101" pitchFamily="49" charset="-127"/>
              </a:rPr>
              <a:t>배 줄임 *</a:t>
            </a:r>
            <a:r>
              <a:rPr lang="en-US" altLang="ko-KR" sz="1100">
                <a:solidFill>
                  <a:srgbClr val="005F00"/>
                </a:solidFill>
                <a:latin typeface="TDc_SSiGothic_120_OTF"/>
                <a:ea typeface="D2Coding" panose="020B0609020101020101" pitchFamily="49" charset="-127"/>
              </a:rPr>
              <a:t>/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D956F2-7C87-6AA8-1295-0B9AB535F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485" y="3615575"/>
            <a:ext cx="2449411" cy="66950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AFE8818-B45A-D877-F6AA-31C15411D7C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188576-04BF-8754-B759-F77A36094B1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BC1C3-7C66-AFF6-1A9D-C343D791215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67774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BD26B1F-8990-40C9-920D-06ECB603679A}"/>
              </a:ext>
            </a:extLst>
          </p:cNvPr>
          <p:cNvGraphicFramePr>
            <a:graphicFrameLocks noGrp="1"/>
          </p:cNvGraphicFramePr>
          <p:nvPr/>
        </p:nvGraphicFramePr>
        <p:xfrm>
          <a:off x="1016801" y="2113280"/>
          <a:ext cx="8659761" cy="13157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007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속성명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속성값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적용 요소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flex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[flex-grow] [flex-shrink] [flex-basis], 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 1 auto(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기본값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), 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 auto(0 1 auto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와 같음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intial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(0 1 auto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와 같음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), auto(0 1 auto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와 같음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), none(0 0 auto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와 같음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플렉스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아이템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74F4FB7-B329-4457-9F5D-96F164868967}"/>
              </a:ext>
            </a:extLst>
          </p:cNvPr>
          <p:cNvGraphicFramePr>
            <a:graphicFrameLocks noGrp="1"/>
          </p:cNvGraphicFramePr>
          <p:nvPr/>
        </p:nvGraphicFramePr>
        <p:xfrm>
          <a:off x="1016800" y="3652235"/>
          <a:ext cx="8659762" cy="2352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86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속성값명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속성값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</a:rPr>
                        <a:t> 설명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4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flex-grow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플렉서블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박스에 여백이 있을 때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플렉스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아이템의 크기를 늘일 수 있는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속성입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속성값은 비율로 설정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음숫값은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사용할 수 없으며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width, flex-basis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속성값에 따라 늘어나는 크기가 변할 수 있음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4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flex-shrink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플렉서블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박스 안의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플렉스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아이템의 크기가 넘칠 경우 크기를 줄일 수 있는 속성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속성값은 비율로 설정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음숫값은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사용할 수 없으며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width, flex-basis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속성값에 따라 줄어드는 크기가 변할 수 있음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4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flex-basis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플렉스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아이템의 기본 크기를 설정하기 위한 속성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width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속성에서 사용할 수 있는 모든 값을 사용 할 수 있음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음숫값은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사용할 수 없음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CF398B-4BD9-2DF4-ADC3-13E382D23A2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플렉서블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박스의 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16FEE-ACD4-EA3F-C9FD-923F6C95F7F0}"/>
              </a:ext>
            </a:extLst>
          </p:cNvPr>
          <p:cNvSpPr txBox="1"/>
          <p:nvPr/>
        </p:nvSpPr>
        <p:spPr>
          <a:xfrm>
            <a:off x="306648" y="9558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플렉스</a:t>
            </a: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아이템의 크기 늘이고 줄이기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C823D9-D324-B8BE-16B3-57658DA8A08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B9EF46-0FA0-FA75-3CC6-67122921FA4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04988-45CD-4D34-D57D-3B8159AE014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204015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96428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실습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플렉스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박스를 사용해 사이트 구성하기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CD968F-25F4-10DC-1511-D1E99118D557}"/>
              </a:ext>
            </a:extLst>
          </p:cNvPr>
          <p:cNvSpPr/>
          <p:nvPr/>
        </p:nvSpPr>
        <p:spPr>
          <a:xfrm>
            <a:off x="545283" y="1169025"/>
            <a:ext cx="505017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1) </a:t>
            </a:r>
            <a:r>
              <a:rPr lang="ko-KR" altLang="en-US" sz="1400" b="1">
                <a:latin typeface="+mn-ea"/>
              </a:rPr>
              <a:t>레이아웃 구상</a:t>
            </a:r>
            <a:endParaRPr lang="en-US" altLang="ko-KR" sz="1400" b="1">
              <a:latin typeface="+mn-ea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AAAFE4D-2D98-3ECE-D16C-B76A094D6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" y="1813892"/>
            <a:ext cx="6828571" cy="36476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7FAA85E-07C9-91EC-C01A-363409742F9D}"/>
              </a:ext>
            </a:extLst>
          </p:cNvPr>
          <p:cNvSpPr/>
          <p:nvPr/>
        </p:nvSpPr>
        <p:spPr>
          <a:xfrm>
            <a:off x="8190919" y="1307557"/>
            <a:ext cx="362264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2) </a:t>
            </a:r>
            <a:r>
              <a:rPr lang="ko-KR" altLang="en-US" sz="1400" b="1">
                <a:latin typeface="+mn-ea"/>
              </a:rPr>
              <a:t>주어진 파일</a:t>
            </a:r>
            <a:endParaRPr lang="en-US" altLang="ko-KR" sz="1400" b="1">
              <a:latin typeface="+mn-ea"/>
            </a:endParaRPr>
          </a:p>
        </p:txBody>
      </p:sp>
      <p:pic>
        <p:nvPicPr>
          <p:cNvPr id="6" name="그림 5" descr="음식, 실내, 플레이트, 테이블이(가) 표시된 사진&#10;&#10;자동 생성된 설명">
            <a:extLst>
              <a:ext uri="{FF2B5EF4-FFF2-40B4-BE49-F238E27FC236}">
                <a16:creationId xmlns:a16="http://schemas.microsoft.com/office/drawing/2014/main" id="{EACE3758-D899-76DB-FA8F-033C836D9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919" y="1996389"/>
            <a:ext cx="3347549" cy="232695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E978018-E645-0263-27C5-674569BAA53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F1BE9C-8027-B64B-70AF-56125867655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4F0A4D-3C40-D527-2FF9-7AFC21EADDF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854591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9947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실습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플렉스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박스를 사용해 사이트 구성하기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D615D7-244F-3335-3611-EEFC2C77B7B7}"/>
              </a:ext>
            </a:extLst>
          </p:cNvPr>
          <p:cNvSpPr/>
          <p:nvPr/>
        </p:nvSpPr>
        <p:spPr>
          <a:xfrm>
            <a:off x="545283" y="1169025"/>
            <a:ext cx="505017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3) </a:t>
            </a:r>
            <a:r>
              <a:rPr lang="ko-KR" altLang="en-US" sz="1400" b="1">
                <a:latin typeface="+mn-ea"/>
              </a:rPr>
              <a:t>미디어</a:t>
            </a:r>
            <a:r>
              <a:rPr lang="en-US" altLang="ko-KR" sz="1400" b="1">
                <a:latin typeface="+mn-ea"/>
              </a:rPr>
              <a:t> </a:t>
            </a:r>
            <a:r>
              <a:rPr lang="ko-KR" altLang="en-US" sz="1400" b="1">
                <a:latin typeface="+mn-ea"/>
              </a:rPr>
              <a:t>쿼리 중단점 지정하기</a:t>
            </a:r>
            <a:endParaRPr lang="en-US" altLang="ko-KR" sz="1400" b="1">
              <a:latin typeface="+mn-ea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0F18D4F-93B3-72E0-2001-BC5AE5C0D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3" t="18584"/>
          <a:stretch/>
        </p:blipFill>
        <p:spPr>
          <a:xfrm>
            <a:off x="662730" y="1627464"/>
            <a:ext cx="2650921" cy="14753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C92C97B-ADB9-05EB-8B88-79BABA345F0F}"/>
              </a:ext>
            </a:extLst>
          </p:cNvPr>
          <p:cNvSpPr/>
          <p:nvPr/>
        </p:nvSpPr>
        <p:spPr>
          <a:xfrm>
            <a:off x="6574176" y="1171980"/>
            <a:ext cx="505017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5)  pc</a:t>
            </a:r>
            <a:r>
              <a:rPr lang="ko-KR" altLang="en-US" sz="1400" b="1">
                <a:latin typeface="+mn-ea"/>
              </a:rPr>
              <a:t> 화면일 경우</a:t>
            </a:r>
            <a:endParaRPr lang="en-US" altLang="ko-KR" sz="1400" b="1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9CC6F8-734C-02F3-3D5F-731937A995E5}"/>
              </a:ext>
            </a:extLst>
          </p:cNvPr>
          <p:cNvSpPr/>
          <p:nvPr/>
        </p:nvSpPr>
        <p:spPr>
          <a:xfrm>
            <a:off x="545283" y="3278568"/>
            <a:ext cx="505017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4)  </a:t>
            </a:r>
            <a:r>
              <a:rPr lang="ko-KR" altLang="en-US" sz="1400" b="1">
                <a:latin typeface="+mn-ea"/>
              </a:rPr>
              <a:t>태블릿 화면일 경우</a:t>
            </a:r>
            <a:endParaRPr lang="en-US" altLang="ko-KR" sz="1400" b="1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908E57-6D4C-C0E4-3CF4-DABB36F48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5" y="5020766"/>
            <a:ext cx="2143402" cy="10623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AFD1E1-D3C1-4BF9-6FB8-B34763936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5" y="3843463"/>
            <a:ext cx="3850598" cy="9862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1D7B5A-8FF2-1F78-3CD4-5384F21DF08A}"/>
              </a:ext>
            </a:extLst>
          </p:cNvPr>
          <p:cNvSpPr/>
          <p:nvPr/>
        </p:nvSpPr>
        <p:spPr>
          <a:xfrm>
            <a:off x="6574176" y="3242057"/>
            <a:ext cx="505017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latin typeface="+mn-ea"/>
              </a:rPr>
              <a:t>결과 </a:t>
            </a:r>
            <a:endParaRPr lang="en-US" altLang="ko-KR" sz="1400" b="1">
              <a:latin typeface="+mn-ea"/>
            </a:endParaRP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76BCC6DD-DEEB-8B7B-AF35-48BB3A3F1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66" y="1737925"/>
            <a:ext cx="2422002" cy="1254473"/>
          </a:xfrm>
          <a:prstGeom prst="rect">
            <a:avLst/>
          </a:prstGeom>
        </p:spPr>
      </p:pic>
      <p:pic>
        <p:nvPicPr>
          <p:cNvPr id="11" name="그림 10" descr="음식이(가) 표시된 사진&#10;&#10;자동 생성된 설명">
            <a:extLst>
              <a:ext uri="{FF2B5EF4-FFF2-40B4-BE49-F238E27FC236}">
                <a16:creationId xmlns:a16="http://schemas.microsoft.com/office/drawing/2014/main" id="{7C5D80C1-14B5-B387-E77A-2255B510F3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726" y="3651189"/>
            <a:ext cx="3886188" cy="2976355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BACFC24-925E-BF64-83AA-8FF76CDF35F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7303BC-8C71-8E0F-4987-9BB55537359E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42BF74-7FC4-BC6D-DA99-D2732F2E76A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575866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5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그리드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65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6773181" cy="18614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플렉서블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박스 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= 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부모 박스</a:t>
            </a:r>
          </a:p>
          <a:p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부모 박스는 가변적인 박스로 작동하기 위한 기본 개념으로 마치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wrap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처럼 모든 요소를 감싸고 있는 존재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.</a:t>
            </a:r>
          </a:p>
          <a:p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부모 박스에 특정 속성값을 적용해야 가변적인 박스로 작동함</a:t>
            </a:r>
            <a:r>
              <a:rPr lang="en-US" altLang="ko-KR" b="0" dirty="0">
                <a:solidFill>
                  <a:srgbClr val="000000"/>
                </a:solidFill>
                <a:latin typeface="YoonV YoonGothic100Std_OTF"/>
              </a:rPr>
              <a:t>.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이 특정 속성값을 적용한 부모 박스를 ‘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YoonV YoonGothic100Std_OTF"/>
              </a:rPr>
              <a:t>플렉서블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 박스’ 또는 ‘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YoonV YoonGothic100Std_OTF"/>
              </a:rPr>
              <a:t>플렉서블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 박스로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YoonV YoonGothic100Std_OTF"/>
              </a:rPr>
              <a:t>작동한다’라고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 함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47550A9-1743-4BA2-9A5E-ADA8432C5D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306"/>
          <a:stretch/>
        </p:blipFill>
        <p:spPr>
          <a:xfrm>
            <a:off x="7871381" y="1445759"/>
            <a:ext cx="3783489" cy="210502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9F5BD38-E5C6-4E2B-BC77-BA593D96F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06"/>
          <a:stretch/>
        </p:blipFill>
        <p:spPr>
          <a:xfrm>
            <a:off x="7871380" y="3893639"/>
            <a:ext cx="3783489" cy="2105025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40E704A-82E7-4BFF-8D9D-743B07370556}"/>
              </a:ext>
            </a:extLst>
          </p:cNvPr>
          <p:cNvSpPr txBox="1">
            <a:spLocks/>
          </p:cNvSpPr>
          <p:nvPr/>
        </p:nvSpPr>
        <p:spPr>
          <a:xfrm>
            <a:off x="732518" y="3893639"/>
            <a:ext cx="6773181" cy="18614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1800" b="1" i="0" kern="1200" spc="-90" baseline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4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2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ko-KR" altLang="en-US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플렉서블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박스의 자식 박스 </a:t>
            </a:r>
            <a:r>
              <a:rPr lang="en-US" altLang="ko-KR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= </a:t>
            </a:r>
            <a:r>
              <a:rPr lang="ko-KR" altLang="en-US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플렉스</a:t>
            </a:r>
            <a:r>
              <a:rPr lang="ko-KR" altLang="en-US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아이템</a:t>
            </a:r>
            <a:endParaRPr lang="en-US" altLang="ko-KR" dirty="0">
              <a:solidFill>
                <a:srgbClr val="007EC5"/>
              </a:solidFill>
              <a:latin typeface="나눔고딕 Light" pitchFamily="50" charset="-127"/>
              <a:ea typeface="나눔고딕 Light" pitchFamily="50" charset="-127"/>
            </a:endParaRPr>
          </a:p>
          <a:p>
            <a:r>
              <a:rPr lang="ko-KR" altLang="en-US" b="0" dirty="0">
                <a:solidFill>
                  <a:srgbClr val="000000"/>
                </a:solidFill>
                <a:latin typeface="YoonV YoonGothic100Std_OTF"/>
              </a:rPr>
              <a:t>부모 박스가 </a:t>
            </a:r>
            <a:r>
              <a:rPr lang="ko-KR" altLang="en-US" b="0" dirty="0" err="1">
                <a:solidFill>
                  <a:srgbClr val="000000"/>
                </a:solidFill>
                <a:latin typeface="YoonV YoonGothic100Std_OTF"/>
              </a:rPr>
              <a:t>플렉서블</a:t>
            </a:r>
            <a:r>
              <a:rPr lang="ko-KR" altLang="en-US" b="0" dirty="0">
                <a:solidFill>
                  <a:srgbClr val="000000"/>
                </a:solidFill>
                <a:latin typeface="YoonV YoonGothic100Std_OTF"/>
              </a:rPr>
              <a:t> 박스로 작동한 순간부터 그 안의 자식 박스들은 ‘</a:t>
            </a:r>
            <a:r>
              <a:rPr lang="ko-KR" altLang="en-US" b="0" dirty="0" err="1">
                <a:solidFill>
                  <a:srgbClr val="000000"/>
                </a:solidFill>
                <a:latin typeface="YoonV YoonGothic100Std_OTF"/>
              </a:rPr>
              <a:t>플렉스</a:t>
            </a:r>
            <a:r>
              <a:rPr lang="ko-KR" altLang="en-US" b="0" dirty="0">
                <a:solidFill>
                  <a:srgbClr val="000000"/>
                </a:solidFill>
                <a:latin typeface="YoonV YoonGothic100Std_OTF"/>
              </a:rPr>
              <a:t> </a:t>
            </a:r>
            <a:r>
              <a:rPr lang="ko-KR" altLang="en-US" b="0" dirty="0" err="1">
                <a:solidFill>
                  <a:srgbClr val="000000"/>
                </a:solidFill>
                <a:latin typeface="YoonV YoonGothic100Std_OTF"/>
              </a:rPr>
              <a:t>아이템’으로</a:t>
            </a:r>
            <a:r>
              <a:rPr lang="ko-KR" altLang="en-US" b="0" dirty="0">
                <a:solidFill>
                  <a:srgbClr val="000000"/>
                </a:solidFill>
                <a:latin typeface="YoonV YoonGothic100Std_OTF"/>
              </a:rPr>
              <a:t> 작동함</a:t>
            </a:r>
            <a:r>
              <a:rPr lang="en-US" altLang="ko-KR" b="0" dirty="0">
                <a:solidFill>
                  <a:srgbClr val="000000"/>
                </a:solidFill>
                <a:latin typeface="YoonV YoonGothic100Std_OTF"/>
              </a:rPr>
              <a:t>.</a:t>
            </a:r>
          </a:p>
          <a:p>
            <a:r>
              <a:rPr lang="ko-KR" altLang="en-US" b="0" dirty="0">
                <a:solidFill>
                  <a:srgbClr val="000000"/>
                </a:solidFill>
                <a:latin typeface="YoonV YoonGothic100Std_OTF"/>
              </a:rPr>
              <a:t>부모 박스가 속성값이 적용되어 가변적인 박스로 작동하는 순간부터 </a:t>
            </a:r>
            <a:r>
              <a:rPr lang="ko-KR" altLang="en-US" b="0" dirty="0" err="1">
                <a:solidFill>
                  <a:srgbClr val="000000"/>
                </a:solidFill>
                <a:latin typeface="YoonV YoonGothic100Std_OTF"/>
              </a:rPr>
              <a:t>플렉서블</a:t>
            </a:r>
            <a:r>
              <a:rPr lang="ko-KR" altLang="en-US" b="0" dirty="0">
                <a:solidFill>
                  <a:srgbClr val="000000"/>
                </a:solidFill>
                <a:latin typeface="YoonV YoonGothic100Std_OTF"/>
              </a:rPr>
              <a:t> 박스로 불리듯 자식 박스 역시 속성값에 의해 작동하는 순간부터 </a:t>
            </a:r>
            <a:r>
              <a:rPr lang="ko-KR" altLang="en-US" b="0" dirty="0" err="1">
                <a:solidFill>
                  <a:srgbClr val="000000"/>
                </a:solidFill>
                <a:latin typeface="YoonV YoonGothic100Std_OTF"/>
              </a:rPr>
              <a:t>플렉스</a:t>
            </a:r>
            <a:r>
              <a:rPr lang="ko-KR" altLang="en-US" b="0" dirty="0">
                <a:solidFill>
                  <a:srgbClr val="000000"/>
                </a:solidFill>
                <a:latin typeface="YoonV YoonGothic100Std_OTF"/>
              </a:rPr>
              <a:t> 아이템이라고 불리게 됨</a:t>
            </a:r>
            <a:r>
              <a:rPr lang="en-US" altLang="ko-KR" b="0" dirty="0">
                <a:solidFill>
                  <a:srgbClr val="000000"/>
                </a:solidFill>
                <a:latin typeface="YoonV YoonGothic100Std_OTF"/>
              </a:rPr>
              <a:t>.</a:t>
            </a:r>
          </a:p>
          <a:p>
            <a:endParaRPr lang="en-US" altLang="ko-KR" b="0" dirty="0">
              <a:solidFill>
                <a:srgbClr val="000000"/>
              </a:solidFill>
              <a:latin typeface="YoonV YoonGothic100Std_OT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EDADA-782B-6D61-21C3-03BFDED938E7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플렉서블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박스 이해하기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575173F-2ECA-6740-0AEE-1D6AFC3950D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F4045EF-6A64-37DE-66CB-1B4A1AB1D1B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B7325-5444-FE65-BA75-23FFFA4704B5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319928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1129DE-CFF3-AB5A-5E20-97FFE8CC9910}"/>
              </a:ext>
            </a:extLst>
          </p:cNvPr>
          <p:cNvSpPr txBox="1"/>
          <p:nvPr/>
        </p:nvSpPr>
        <p:spPr>
          <a:xfrm>
            <a:off x="306647" y="319086"/>
            <a:ext cx="9947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정적 그리드 시스템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EE8392-753B-3359-2AC4-2997BB70D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268760"/>
            <a:ext cx="4865777" cy="30248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71FD4D-4D4C-2EB0-1056-7F46B4AE9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4221088"/>
            <a:ext cx="4865776" cy="203938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5A46B0C-52AF-67F8-6051-32F29E3FD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268759"/>
            <a:ext cx="7606922" cy="499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8BF357-39B3-ABB7-1940-6763967A0BEA}"/>
              </a:ext>
            </a:extLst>
          </p:cNvPr>
          <p:cNvSpPr txBox="1"/>
          <p:nvPr/>
        </p:nvSpPr>
        <p:spPr>
          <a:xfrm>
            <a:off x="3144711" y="6381328"/>
            <a:ext cx="5902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Less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스타일시트 형태로 제작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원하는 너비의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그리드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시스템 제작이 용이해짐</a:t>
            </a:r>
          </a:p>
        </p:txBody>
      </p:sp>
    </p:spTree>
    <p:extLst>
      <p:ext uri="{BB962C8B-B14F-4D97-AF65-F5344CB8AC3E}">
        <p14:creationId xmlns:p14="http://schemas.microsoft.com/office/powerpoint/2010/main" val="4219424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1129DE-CFF3-AB5A-5E20-97FFE8CC9910}"/>
              </a:ext>
            </a:extLst>
          </p:cNvPr>
          <p:cNvSpPr txBox="1"/>
          <p:nvPr/>
        </p:nvSpPr>
        <p:spPr>
          <a:xfrm>
            <a:off x="306647" y="319086"/>
            <a:ext cx="9947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동적 그리드 시스템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F1BB59-D78E-35BA-23A7-ECAFE0EC4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897886"/>
            <a:ext cx="5058269" cy="51274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0BC4EC-F630-C896-82CE-D568A8FE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908720"/>
            <a:ext cx="7367612" cy="4833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3E3BE2-1CC7-2EED-E1D9-CF3DBFAA8FAD}"/>
              </a:ext>
            </a:extLst>
          </p:cNvPr>
          <p:cNvSpPr txBox="1"/>
          <p:nvPr/>
        </p:nvSpPr>
        <p:spPr>
          <a:xfrm>
            <a:off x="3197610" y="6149315"/>
            <a:ext cx="5796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온라인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Less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컴파일러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(http://winless.org/online-less-compiler)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Less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스타일시트를 사용한 동적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그리드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시스템 작성</a:t>
            </a:r>
          </a:p>
        </p:txBody>
      </p:sp>
    </p:spTree>
    <p:extLst>
      <p:ext uri="{BB962C8B-B14F-4D97-AF65-F5344CB8AC3E}">
        <p14:creationId xmlns:p14="http://schemas.microsoft.com/office/powerpoint/2010/main" val="2018438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1129DE-CFF3-AB5A-5E20-97FFE8CC9910}"/>
              </a:ext>
            </a:extLst>
          </p:cNvPr>
          <p:cNvSpPr txBox="1"/>
          <p:nvPr/>
        </p:nvSpPr>
        <p:spPr>
          <a:xfrm>
            <a:off x="306647" y="319086"/>
            <a:ext cx="9947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반응형 그리드 시스템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CD975FD-EFCF-F0C6-0C4F-97694A2E9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079" y="1196752"/>
            <a:ext cx="5601127" cy="3498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9A3A5D6-27F1-2B01-5A96-7D9E8A45E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11" y="1196752"/>
            <a:ext cx="1964361" cy="3498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615F43-0BB9-7F6F-9324-D75BE57670D0}"/>
              </a:ext>
            </a:extLst>
          </p:cNvPr>
          <p:cNvSpPr txBox="1"/>
          <p:nvPr/>
        </p:nvSpPr>
        <p:spPr>
          <a:xfrm>
            <a:off x="1132942" y="5805264"/>
            <a:ext cx="99261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모니터 화면이 너무 크거나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스마트폰처럼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화면이 너무 작은 경우 웹 페이지 구현에 문제가 발생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스마트폰에서는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그리드를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대부분 해제하며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해상도가 높은 모니터에서 동적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그리드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시스템을 사용하면 사용자의 시선이 분산됨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일반적으로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반응형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그리드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시스템을 구성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자세한 내용은 교재 확인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53852-5897-6769-E343-549706B37BB1}"/>
              </a:ext>
            </a:extLst>
          </p:cNvPr>
          <p:cNvSpPr txBox="1"/>
          <p:nvPr/>
        </p:nvSpPr>
        <p:spPr>
          <a:xfrm>
            <a:off x="4810230" y="4944598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반응형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그리드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시스템 실행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6EF70D1-44D6-2E86-9FA7-D3B1B2A1770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2D0CD4F-E20F-B4B8-1740-87AFD9013EF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4D65F6-8EDA-692F-9CC4-7DAA2B19192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89239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1129DE-CFF3-AB5A-5E20-97FFE8CC9910}"/>
              </a:ext>
            </a:extLst>
          </p:cNvPr>
          <p:cNvSpPr txBox="1"/>
          <p:nvPr/>
        </p:nvSpPr>
        <p:spPr>
          <a:xfrm>
            <a:off x="306647" y="319086"/>
            <a:ext cx="9947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그리드 레이아웃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셀 배치하기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7A78A1-F5F2-4DEC-FA2C-78F42E1B6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80" y="1484784"/>
            <a:ext cx="5357996" cy="24063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4853B9-F4AD-6835-BE3D-CB3DB5768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1486979"/>
            <a:ext cx="6278598" cy="240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7632F8-A49B-1C6F-FDB2-9ECA7BF26722}"/>
              </a:ext>
            </a:extLst>
          </p:cNvPr>
          <p:cNvSpPr txBox="1"/>
          <p:nvPr/>
        </p:nvSpPr>
        <p:spPr>
          <a:xfrm>
            <a:off x="2514731" y="4653588"/>
            <a:ext cx="7162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문서 내부에서 이미지 등을 띄워 출력하기 위해 만들어진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레이아웃 구성을 위해 만들어진 속성이 아니어서 이용에 곤란함이 있음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CSS3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에서는 레이아웃을 구성할 때 사용할 수 있는 전용 속성 추가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Flex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Grid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ColumnWidth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grid-template-columns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속성으로 지정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673C33C-274F-1115-5ECC-16C35B31591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A4B741-2686-3E30-20CF-899B906D025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CD4C46-7288-338C-65A0-E8EA6FFE7DD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240615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1129DE-CFF3-AB5A-5E20-97FFE8CC9910}"/>
              </a:ext>
            </a:extLst>
          </p:cNvPr>
          <p:cNvSpPr txBox="1"/>
          <p:nvPr/>
        </p:nvSpPr>
        <p:spPr>
          <a:xfrm>
            <a:off x="306647" y="319086"/>
            <a:ext cx="9947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CSS3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그리드 레이아웃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셀 배치하기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EF8631-DF45-E367-67D7-676CA2C7B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9" y="1340768"/>
            <a:ext cx="4542484" cy="51141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13533-1815-4337-8C0A-0ACF938D1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072" y="1340768"/>
            <a:ext cx="3673287" cy="4127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48FE2E-0A54-719D-30A0-BC2B6AD66D7B}"/>
              </a:ext>
            </a:extLst>
          </p:cNvPr>
          <p:cNvSpPr txBox="1"/>
          <p:nvPr/>
        </p:nvSpPr>
        <p:spPr>
          <a:xfrm>
            <a:off x="5663073" y="5445223"/>
            <a:ext cx="50289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grid-column-start, grid-column-end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</a:t>
            </a:r>
            <a:br>
              <a:rPr lang="en-US" altLang="ko-KR" sz="1400" dirty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행에서 어디부터 어디까지 차지하게 할 것인가 지정하는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grid-row-start, grid-row-end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</a:t>
            </a:r>
            <a:br>
              <a:rPr lang="en-US" altLang="ko-KR" sz="1400" dirty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열에서 어디부터 어디까지 차지하게 할 것인가 지정하는 속성</a:t>
            </a:r>
          </a:p>
        </p:txBody>
      </p:sp>
    </p:spTree>
    <p:extLst>
      <p:ext uri="{BB962C8B-B14F-4D97-AF65-F5344CB8AC3E}">
        <p14:creationId xmlns:p14="http://schemas.microsoft.com/office/powerpoint/2010/main" val="1195185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1129DE-CFF3-AB5A-5E20-97FFE8CC9910}"/>
              </a:ext>
            </a:extLst>
          </p:cNvPr>
          <p:cNvSpPr txBox="1"/>
          <p:nvPr/>
        </p:nvSpPr>
        <p:spPr>
          <a:xfrm>
            <a:off x="306647" y="319086"/>
            <a:ext cx="9947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CSS3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그리드 레이아웃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문자열로 배치하기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77FCE5-743E-7D07-F3FC-6B9E0B59A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552694"/>
            <a:ext cx="4794620" cy="38798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A57DBA-9333-1264-2C2D-ADB4E41AA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1552694"/>
            <a:ext cx="4794620" cy="31401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EF64A8-CB97-769A-63F9-C7112DB89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4374966"/>
            <a:ext cx="4794621" cy="2115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00DE77-0893-BD88-D46A-265E2B7BFD73}"/>
              </a:ext>
            </a:extLst>
          </p:cNvPr>
          <p:cNvSpPr txBox="1"/>
          <p:nvPr/>
        </p:nvSpPr>
        <p:spPr>
          <a:xfrm>
            <a:off x="89940" y="136802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D4F3D4-D553-BA79-AA37-5802C4C3A9CD}"/>
              </a:ext>
            </a:extLst>
          </p:cNvPr>
          <p:cNvSpPr txBox="1"/>
          <p:nvPr/>
        </p:nvSpPr>
        <p:spPr>
          <a:xfrm>
            <a:off x="4367808" y="136802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E7E9BD-B2BC-70B7-C529-08723CA82D1D}"/>
              </a:ext>
            </a:extLst>
          </p:cNvPr>
          <p:cNvSpPr txBox="1"/>
          <p:nvPr/>
        </p:nvSpPr>
        <p:spPr>
          <a:xfrm>
            <a:off x="7104112" y="43656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2936932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90547D-5020-E06B-2621-162B3AB5D60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참고도서 및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부교제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EB902-FDD6-509A-7D5D-9960CF1274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22" y="1392863"/>
            <a:ext cx="2442210" cy="33299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5CF3D6-15B2-6CA6-5FCF-62612B5F8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5" y="1392863"/>
            <a:ext cx="2460546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모두의 HTML5 &amp; CSS3 - 예스24">
            <a:extLst>
              <a:ext uri="{FF2B5EF4-FFF2-40B4-BE49-F238E27FC236}">
                <a16:creationId xmlns:a16="http://schemas.microsoft.com/office/drawing/2014/main" id="{EF50F9B1-A765-A511-4603-E33073EA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372" y="1392863"/>
            <a:ext cx="2575307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8C38D5-53CA-FE7A-251A-C27E9558535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B2FBAC-7F23-7D3B-CE15-B5E701BA226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F284-18C9-838C-6F65-A0632628F07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80391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849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플렉스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박스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Layout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93EA55-8678-0935-20D6-B3CBBB30E6B5}"/>
              </a:ext>
            </a:extLst>
          </p:cNvPr>
          <p:cNvSpPr/>
          <p:nvPr/>
        </p:nvSpPr>
        <p:spPr>
          <a:xfrm>
            <a:off x="503338" y="1093188"/>
            <a:ext cx="505017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latin typeface="+mn-ea"/>
              </a:rPr>
              <a:t>플렉스 박스 레이아웃</a:t>
            </a:r>
            <a:r>
              <a:rPr lang="en-US" altLang="ko-KR" b="1">
                <a:latin typeface="+mn-ea"/>
              </a:rPr>
              <a:t>(flex box layout)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06E85C-45E7-B334-F9A6-D0ABA55CA421}"/>
              </a:ext>
            </a:extLst>
          </p:cNvPr>
          <p:cNvSpPr/>
          <p:nvPr/>
        </p:nvSpPr>
        <p:spPr>
          <a:xfrm>
            <a:off x="503337" y="1702023"/>
            <a:ext cx="65685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TDc_SSiMyungJo_120_OTF"/>
              </a:rPr>
              <a:t>그리드</a:t>
            </a:r>
            <a:r>
              <a:rPr lang="en-US" altLang="ko-KR" sz="1400">
                <a:latin typeface="TDc_SSiMyungJo_120_OTF"/>
              </a:rPr>
              <a:t> </a:t>
            </a:r>
            <a:r>
              <a:rPr lang="ko-KR" altLang="en-US" sz="1400">
                <a:latin typeface="TDc_SSiMyungJo_120_OTF"/>
              </a:rPr>
              <a:t>레이아웃을 기본으로</a:t>
            </a:r>
            <a:r>
              <a:rPr lang="en-US" altLang="ko-KR" sz="1400">
                <a:latin typeface="TDc_SSiMyungJo_120_OTF"/>
              </a:rPr>
              <a:t>, </a:t>
            </a:r>
            <a:r>
              <a:rPr lang="ko-KR" altLang="en-US" sz="1400">
                <a:latin typeface="TDc_SSiMyungJo_120_OTF"/>
              </a:rPr>
              <a:t>플렉스 박스를 원하는 위치에 배치하는 것</a:t>
            </a:r>
            <a:r>
              <a:rPr lang="en-US" altLang="ko-KR" sz="1400">
                <a:latin typeface="TDc_SSiMyungJo_120_OTF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TDc_SSiMyungJo_120_OTF"/>
              </a:rPr>
              <a:t>여유 공간에 따라 너비나 높이</a:t>
            </a:r>
            <a:r>
              <a:rPr lang="en-US" altLang="ko-KR" sz="1400">
                <a:latin typeface="TDc_SSiMyungJo_120_OTF"/>
              </a:rPr>
              <a:t>, </a:t>
            </a:r>
            <a:r>
              <a:rPr lang="ko-KR" altLang="en-US" sz="1400">
                <a:latin typeface="TDc_SSiMyungJo_120_OTF"/>
              </a:rPr>
              <a:t>위치를 자유롭게 변형할 수 있음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333473-1388-853B-42EC-E051F47B0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0" y="2859226"/>
            <a:ext cx="4778709" cy="29590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270FE-4D29-58D5-659B-69C09927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243" y="2228912"/>
            <a:ext cx="3236927" cy="7633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C9890D-69EC-9BCA-483D-7609C302A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243" y="3114260"/>
            <a:ext cx="3129093" cy="73541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04B9CB0-9766-B5C2-433D-E27329CA4E5C}"/>
              </a:ext>
            </a:extLst>
          </p:cNvPr>
          <p:cNvGrpSpPr/>
          <p:nvPr/>
        </p:nvGrpSpPr>
        <p:grpSpPr>
          <a:xfrm>
            <a:off x="6216243" y="3971661"/>
            <a:ext cx="3305262" cy="1140269"/>
            <a:chOff x="6216243" y="4228685"/>
            <a:chExt cx="3654615" cy="130804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EF4FBA3-DDF3-C880-ADD3-755F3CA3A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6243" y="4228685"/>
              <a:ext cx="3531990" cy="79123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2026B28-D80D-AB3A-4FFB-8FA489582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8188" y="5075024"/>
              <a:ext cx="3612670" cy="461709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644BEC7-CBB5-2ADB-C8C1-81B0BEB3C3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243" y="5304476"/>
            <a:ext cx="3006842" cy="93791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E30D3E9-FC38-7E76-7D82-43C9DF6212D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9927F7-68BB-F5C6-6594-20A3FFC5B9A9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523D5-25D4-3472-1B83-6397B1C264E8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2032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F1A62-895D-F26A-2E5B-9B29F56671D9}"/>
              </a:ext>
            </a:extLst>
          </p:cNvPr>
          <p:cNvSpPr txBox="1"/>
          <p:nvPr/>
        </p:nvSpPr>
        <p:spPr>
          <a:xfrm>
            <a:off x="306647" y="319086"/>
            <a:ext cx="849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플렉스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박스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8D43F5-51B4-148E-674A-A9A143466FC8}"/>
              </a:ext>
            </a:extLst>
          </p:cNvPr>
          <p:cNvSpPr/>
          <p:nvPr/>
        </p:nvSpPr>
        <p:spPr>
          <a:xfrm>
            <a:off x="570449" y="1802692"/>
            <a:ext cx="50501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TDc_SSiMyungJo_120_OTF"/>
              </a:rPr>
              <a:t>배치 요소들을 감싸는 부모 요소를 플렉스</a:t>
            </a:r>
            <a:r>
              <a:rPr lang="en-US" altLang="ko-KR" sz="1400">
                <a:latin typeface="TDc_SSiMyungJo_120_OTF"/>
              </a:rPr>
              <a:t> </a:t>
            </a:r>
            <a:r>
              <a:rPr lang="ko-KR" altLang="en-US" sz="1400">
                <a:latin typeface="TDc_SSiMyungJo_120_OTF"/>
              </a:rPr>
              <a:t>컨테이너로 지정</a:t>
            </a:r>
            <a:endParaRPr lang="ko-KR" altLang="en-US" sz="1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145158-B907-6BF3-1FB5-45F9C351545D}"/>
              </a:ext>
            </a:extLst>
          </p:cNvPr>
          <p:cNvSpPr/>
          <p:nvPr/>
        </p:nvSpPr>
        <p:spPr>
          <a:xfrm>
            <a:off x="570449" y="1294861"/>
            <a:ext cx="505017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display </a:t>
            </a:r>
            <a:r>
              <a:rPr lang="ko-KR" altLang="en-US" sz="1400" b="1">
                <a:latin typeface="+mn-ea"/>
              </a:rPr>
              <a:t>속성</a:t>
            </a:r>
            <a:endParaRPr lang="en-US" altLang="ko-KR" sz="1400" b="1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B1FD9A-AE07-0487-8245-10AA938A4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49" y="2323424"/>
            <a:ext cx="3586249" cy="17047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DD4784-4E60-34C4-DA6F-1B9638022FB6}"/>
              </a:ext>
            </a:extLst>
          </p:cNvPr>
          <p:cNvSpPr/>
          <p:nvPr/>
        </p:nvSpPr>
        <p:spPr>
          <a:xfrm>
            <a:off x="570449" y="4176516"/>
            <a:ext cx="25055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#container 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display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flex</a:t>
            </a:r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2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sz="1200">
              <a:solidFill>
                <a:srgbClr val="0D4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</a:t>
            </a:r>
            <a:r>
              <a:rPr lang="en-US" altLang="ko-KR" sz="12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=”container”&gt;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2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3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F6ED6A-4B50-CA4D-6A10-8E3C4DFE2647}"/>
              </a:ext>
            </a:extLst>
          </p:cNvPr>
          <p:cNvSpPr/>
          <p:nvPr/>
        </p:nvSpPr>
        <p:spPr>
          <a:xfrm>
            <a:off x="6291741" y="1294861"/>
            <a:ext cx="505017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display </a:t>
            </a:r>
            <a:r>
              <a:rPr lang="ko-KR" altLang="en-US" sz="1400" b="1">
                <a:latin typeface="+mn-ea"/>
              </a:rPr>
              <a:t>속성과 브라우저 접두사</a:t>
            </a:r>
            <a:endParaRPr lang="en-US" altLang="ko-KR" sz="14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018BD7-54FC-C201-16CB-2158832FB30A}"/>
              </a:ext>
            </a:extLst>
          </p:cNvPr>
          <p:cNvSpPr/>
          <p:nvPr/>
        </p:nvSpPr>
        <p:spPr>
          <a:xfrm>
            <a:off x="6174296" y="1802692"/>
            <a:ext cx="53102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TDc_SSiMyungJo_120_OTF"/>
              </a:rPr>
              <a:t>최신 모던 브라우저에서는 모두 지원되고 대부분의 구식 버전에서도 지원됨</a:t>
            </a:r>
            <a:endParaRPr lang="en-US" altLang="ko-KR" sz="14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C00000"/>
                </a:solidFill>
                <a:latin typeface="TDc_SSiMyungJo_120_OTF"/>
              </a:rPr>
              <a:t>하지만</a:t>
            </a:r>
            <a:r>
              <a:rPr lang="en-US" altLang="ko-KR" sz="1400" b="1">
                <a:solidFill>
                  <a:srgbClr val="C00000"/>
                </a:solidFill>
                <a:latin typeface="TDc_SSiMyungJo_120_OTF"/>
              </a:rPr>
              <a:t>, </a:t>
            </a:r>
            <a:r>
              <a:rPr lang="ko-KR" altLang="en-US" sz="1400">
                <a:latin typeface="TDc_SSiMyungJo_120_OTF"/>
              </a:rPr>
              <a:t>브라우저마다 플렉스 박스를 지원하는 방법이 달라 브라우저 접두사를 붙여야 함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9C2878-AB9D-6310-8F68-37CFBEA27063}"/>
              </a:ext>
            </a:extLst>
          </p:cNvPr>
          <p:cNvSpPr/>
          <p:nvPr/>
        </p:nvSpPr>
        <p:spPr>
          <a:xfrm>
            <a:off x="6504262" y="3418204"/>
            <a:ext cx="522354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.wrapper </a:t>
            </a:r>
            <a:r>
              <a:rPr lang="en-US" altLang="ko-KR" sz="1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4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display</a:t>
            </a:r>
            <a:r>
              <a:rPr lang="en-US" altLang="ko-KR" sz="1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-webkit-box</a:t>
            </a:r>
            <a:r>
              <a:rPr lang="en-US" altLang="ko-KR" sz="1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5F00"/>
                </a:solidFill>
                <a:latin typeface="TDc_SSiGothic_120_OTF"/>
                <a:ea typeface="D2Coding" panose="020B0609020101020101" pitchFamily="49" charset="-127"/>
              </a:rPr>
              <a:t>/* iOS 6 </a:t>
            </a:r>
            <a:r>
              <a:rPr lang="ko-KR" altLang="en-US" sz="1200">
                <a:solidFill>
                  <a:srgbClr val="005F00"/>
                </a:solidFill>
                <a:latin typeface="TDc_SSiGothic_120_OTF"/>
                <a:ea typeface="D2Coding" panose="020B0609020101020101" pitchFamily="49" charset="-127"/>
              </a:rPr>
              <a:t>이하</a:t>
            </a:r>
            <a:r>
              <a:rPr lang="en-US" altLang="ko-KR" sz="1200">
                <a:solidFill>
                  <a:srgbClr val="005F00"/>
                </a:solidFill>
                <a:latin typeface="TDc_SSiGothic_120_OTF"/>
                <a:ea typeface="D2Coding" panose="020B0609020101020101" pitchFamily="49" charset="-127"/>
              </a:rPr>
              <a:t>, </a:t>
            </a:r>
            <a:r>
              <a:rPr lang="ko-KR" altLang="en-US" sz="1200">
                <a:solidFill>
                  <a:srgbClr val="005F00"/>
                </a:solidFill>
                <a:latin typeface="TDc_SSiGothic_120_OTF"/>
                <a:ea typeface="D2Coding" panose="020B0609020101020101" pitchFamily="49" charset="-127"/>
              </a:rPr>
              <a:t>사파리 </a:t>
            </a:r>
            <a:r>
              <a:rPr lang="en-US" altLang="ko-KR" sz="1200">
                <a:solidFill>
                  <a:srgbClr val="005F00"/>
                </a:solidFill>
                <a:latin typeface="TDc_SSiGothic_120_OTF"/>
                <a:ea typeface="D2Coding" panose="020B0609020101020101" pitchFamily="49" charset="-127"/>
              </a:rPr>
              <a:t>3.1 */</a:t>
            </a:r>
          </a:p>
          <a:p>
            <a:r>
              <a:rPr lang="en-US" altLang="ko-KR" sz="14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display</a:t>
            </a:r>
            <a:r>
              <a:rPr lang="en-US" altLang="ko-KR" sz="1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-moz-box</a:t>
            </a:r>
            <a:r>
              <a:rPr lang="en-US" altLang="ko-KR" sz="1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5F00"/>
                </a:solidFill>
                <a:latin typeface="TDc_SSiGothic_120_OTF"/>
                <a:ea typeface="D2Coding" panose="020B0609020101020101" pitchFamily="49" charset="-127"/>
              </a:rPr>
              <a:t>/* </a:t>
            </a:r>
            <a:r>
              <a:rPr lang="ko-KR" altLang="en-US" sz="1200">
                <a:solidFill>
                  <a:srgbClr val="005F00"/>
                </a:solidFill>
                <a:latin typeface="TDc_SSiGothic_120_OTF"/>
                <a:ea typeface="D2Coding" panose="020B0609020101020101" pitchFamily="49" charset="-127"/>
              </a:rPr>
              <a:t>파이어폭스 </a:t>
            </a:r>
            <a:r>
              <a:rPr lang="en-US" altLang="ko-KR" sz="1200">
                <a:solidFill>
                  <a:srgbClr val="005F00"/>
                </a:solidFill>
                <a:latin typeface="TDc_SSiGothic_120_OTF"/>
                <a:ea typeface="D2Coding" panose="020B0609020101020101" pitchFamily="49" charset="-127"/>
              </a:rPr>
              <a:t>19 </a:t>
            </a:r>
            <a:r>
              <a:rPr lang="ko-KR" altLang="en-US" sz="1200">
                <a:solidFill>
                  <a:srgbClr val="005F00"/>
                </a:solidFill>
                <a:latin typeface="TDc_SSiGothic_120_OTF"/>
                <a:ea typeface="D2Coding" panose="020B0609020101020101" pitchFamily="49" charset="-127"/>
              </a:rPr>
              <a:t>이하 *</a:t>
            </a:r>
            <a:r>
              <a:rPr lang="en-US" altLang="ko-KR" sz="1200">
                <a:solidFill>
                  <a:srgbClr val="005F00"/>
                </a:solidFill>
                <a:latin typeface="TDc_SSiGothic_120_OTF"/>
                <a:ea typeface="D2Coding" panose="020B0609020101020101" pitchFamily="49" charset="-127"/>
              </a:rPr>
              <a:t>/</a:t>
            </a:r>
          </a:p>
          <a:p>
            <a:r>
              <a:rPr lang="en-US" altLang="ko-KR" sz="14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display</a:t>
            </a:r>
            <a:r>
              <a:rPr lang="en-US" altLang="ko-KR" sz="1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-ms-flexbox</a:t>
            </a:r>
            <a:r>
              <a:rPr lang="en-US" altLang="ko-KR" sz="1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5F00"/>
                </a:solidFill>
                <a:latin typeface="TDc_SSiGothic_120_OTF"/>
                <a:ea typeface="D2Coding" panose="020B0609020101020101" pitchFamily="49" charset="-127"/>
              </a:rPr>
              <a:t>/* IE 10 */</a:t>
            </a:r>
          </a:p>
          <a:p>
            <a:r>
              <a:rPr lang="en-US" altLang="ko-KR" sz="14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display</a:t>
            </a:r>
            <a:r>
              <a:rPr lang="en-US" altLang="ko-KR" sz="1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sz="14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-webkit-flex</a:t>
            </a:r>
            <a:r>
              <a:rPr lang="en-US" altLang="ko-KR" sz="1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5F00"/>
                </a:solidFill>
                <a:latin typeface="TDc_SSiGothic_120_OTF"/>
                <a:ea typeface="D2Coding" panose="020B0609020101020101" pitchFamily="49" charset="-127"/>
              </a:rPr>
              <a:t>/* </a:t>
            </a:r>
            <a:r>
              <a:rPr lang="ko-KR" altLang="en-US" sz="1200">
                <a:solidFill>
                  <a:srgbClr val="005F00"/>
                </a:solidFill>
                <a:latin typeface="TDc_SSiGothic_120_OTF"/>
                <a:ea typeface="D2Coding" panose="020B0609020101020101" pitchFamily="49" charset="-127"/>
              </a:rPr>
              <a:t>웹킷 구 버전 *</a:t>
            </a:r>
            <a:r>
              <a:rPr lang="en-US" altLang="ko-KR" sz="1200">
                <a:solidFill>
                  <a:srgbClr val="005F00"/>
                </a:solidFill>
                <a:latin typeface="TDc_SSiGothic_120_OTF"/>
                <a:ea typeface="D2Coding" panose="020B0609020101020101" pitchFamily="49" charset="-127"/>
              </a:rPr>
              <a:t>/</a:t>
            </a:r>
          </a:p>
          <a:p>
            <a:r>
              <a:rPr lang="en-US" altLang="ko-KR" sz="1400">
                <a:solidFill>
                  <a:srgbClr val="FF0D0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display</a:t>
            </a:r>
            <a:r>
              <a:rPr lang="en-US" altLang="ko-KR" sz="1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400">
                <a:solidFill>
                  <a:srgbClr val="0D4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flex</a:t>
            </a:r>
            <a:r>
              <a:rPr lang="en-US" altLang="ko-KR" sz="1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sz="1200">
                <a:solidFill>
                  <a:srgbClr val="005F00"/>
                </a:solidFill>
                <a:latin typeface="TDc_SSiGothic_120_OTF"/>
                <a:ea typeface="D2Coding" panose="020B0609020101020101" pitchFamily="49" charset="-127"/>
              </a:rPr>
              <a:t>/* </a:t>
            </a:r>
            <a:r>
              <a:rPr lang="ko-KR" altLang="en-US" sz="1200">
                <a:solidFill>
                  <a:srgbClr val="005F00"/>
                </a:solidFill>
                <a:latin typeface="TDc_SSiGothic_120_OTF"/>
                <a:ea typeface="D2Coding" panose="020B0609020101020101" pitchFamily="49" charset="-127"/>
              </a:rPr>
              <a:t>표준 스펙 *</a:t>
            </a:r>
            <a:r>
              <a:rPr lang="en-US" altLang="ko-KR" sz="1200">
                <a:solidFill>
                  <a:srgbClr val="005F00"/>
                </a:solidFill>
                <a:latin typeface="TDc_SSiGothic_120_OTF"/>
                <a:ea typeface="D2Coding" panose="020B0609020101020101" pitchFamily="49" charset="-127"/>
              </a:rPr>
              <a:t>/</a:t>
            </a:r>
          </a:p>
          <a:p>
            <a:r>
              <a:rPr lang="en-US" altLang="ko-KR" sz="1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360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2F7589-525E-8C65-1D1C-6636722AD87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189D4C-DDCE-BE02-6694-10E0C941023D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695F6-DC9D-DB06-88EB-7285B6DE1D4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775366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2ED1848-2CA2-4625-9C51-1123C9FB91B3}"/>
              </a:ext>
            </a:extLst>
          </p:cNvPr>
          <p:cNvGraphicFramePr>
            <a:graphicFrameLocks noGrp="1"/>
          </p:cNvGraphicFramePr>
          <p:nvPr/>
        </p:nvGraphicFramePr>
        <p:xfrm>
          <a:off x="1187624" y="3068342"/>
          <a:ext cx="7289625" cy="7416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42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속성명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속성값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적용 요소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display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flex, inline-flex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모든 요소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BF3096-BDDD-4DEC-8485-E8DD079936DA}"/>
              </a:ext>
            </a:extLst>
          </p:cNvPr>
          <p:cNvGraphicFramePr>
            <a:graphicFrameLocks noGrp="1"/>
          </p:cNvGraphicFramePr>
          <p:nvPr/>
        </p:nvGraphicFramePr>
        <p:xfrm>
          <a:off x="1187624" y="4225057"/>
          <a:ext cx="7289626" cy="11125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2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9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속성값명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속성값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</a:rPr>
                        <a:t> 설명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flex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박스를 블록 수준의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플렉서블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박스로 작동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inline-flex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박스를 인라인 수준의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플렉서블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박스로 작동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 Light" pitchFamily="50" charset="-127"/>
                        <a:ea typeface="나눔고딕 Light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94364A-DB59-BDC0-DCD8-5F1BD2821CD3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플렉서블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0552D-B26B-8C85-A122-CFBB5ABE1A74}"/>
              </a:ext>
            </a:extLst>
          </p:cNvPr>
          <p:cNvSpPr txBox="1"/>
          <p:nvPr/>
        </p:nvSpPr>
        <p:spPr>
          <a:xfrm>
            <a:off x="359228" y="96248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플렉서블</a:t>
            </a: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박스로 작동하기 기본 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E360F-E03F-C4AF-538F-519B20135764}"/>
              </a:ext>
            </a:extLst>
          </p:cNvPr>
          <p:cNvSpPr txBox="1"/>
          <p:nvPr/>
        </p:nvSpPr>
        <p:spPr>
          <a:xfrm>
            <a:off x="359227" y="1605888"/>
            <a:ext cx="112449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b="0" dirty="0" err="1"/>
              <a:t>플렉서블</a:t>
            </a:r>
            <a:r>
              <a:rPr kumimoji="1" lang="ko-KR" altLang="en-US" sz="1800" b="0" dirty="0"/>
              <a:t> 박스로 작동하게 하려면 태그를 어떻게 보일지 설정하는 </a:t>
            </a:r>
            <a:r>
              <a:rPr kumimoji="1" lang="en-US" altLang="ko-KR" sz="1800" b="0" dirty="0"/>
              <a:t>display </a:t>
            </a:r>
            <a:r>
              <a:rPr kumimoji="1" lang="ko-KR" altLang="en-US" sz="1800" b="0" dirty="0"/>
              <a:t>속성의 값을 </a:t>
            </a:r>
            <a:r>
              <a:rPr kumimoji="1" lang="ko-KR" altLang="en-US" sz="1800" b="0" dirty="0" err="1"/>
              <a:t>플렉서블</a:t>
            </a:r>
            <a:r>
              <a:rPr kumimoji="1" lang="ko-KR" altLang="en-US" sz="1800" b="0" dirty="0"/>
              <a:t> 박스에서 새롭게 생긴 속성값으로 변경</a:t>
            </a:r>
            <a:r>
              <a:rPr kumimoji="1" lang="en-US" altLang="ko-KR" sz="1800" b="0" dirty="0"/>
              <a:t>.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F2CF0E-1275-A052-21FF-F658A1F45EC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78802A-8998-5F00-D075-57FA61C6031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F80044-0AA4-0FDD-DCDF-90924D755AF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671623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2" y="2571749"/>
            <a:ext cx="3633470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플랙스배치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794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819" y="1705659"/>
            <a:ext cx="4430031" cy="4833255"/>
          </a:xfrm>
        </p:spPr>
        <p:txBody>
          <a:bodyPr>
            <a:normAutofit/>
          </a:bodyPr>
          <a:lstStyle/>
          <a:p>
            <a:r>
              <a:rPr kumimoji="1" lang="ko-KR" altLang="en-US" sz="1800" b="0" dirty="0" err="1"/>
              <a:t>플렉서블</a:t>
            </a:r>
            <a:r>
              <a:rPr kumimoji="1" lang="ko-KR" altLang="en-US" sz="1800" b="0" dirty="0"/>
              <a:t> 박스에는 </a:t>
            </a:r>
            <a:r>
              <a:rPr kumimoji="1" lang="ko-KR" altLang="en-US" sz="1800" b="0" dirty="0" err="1"/>
              <a:t>플렉스</a:t>
            </a:r>
            <a:r>
              <a:rPr kumimoji="1" lang="ko-KR" altLang="en-US" sz="1800" b="0" dirty="0"/>
              <a:t> 아이템</a:t>
            </a:r>
            <a:r>
              <a:rPr kumimoji="1" lang="en-US" altLang="ko-KR" sz="1800" b="0" dirty="0"/>
              <a:t>(</a:t>
            </a:r>
            <a:r>
              <a:rPr kumimoji="1" lang="ko-KR" altLang="en-US" sz="1800" b="0" dirty="0"/>
              <a:t>자식 박스</a:t>
            </a:r>
            <a:r>
              <a:rPr kumimoji="1" lang="en-US" altLang="ko-KR" sz="1800" b="0" dirty="0"/>
              <a:t>)</a:t>
            </a:r>
            <a:r>
              <a:rPr kumimoji="1" lang="ko-KR" altLang="en-US" sz="1800" b="0" dirty="0"/>
              <a:t>을 지탱하기 위한 기둥과 같은 존재로 주축과 </a:t>
            </a:r>
            <a:r>
              <a:rPr kumimoji="1" lang="ko-KR" altLang="en-US" sz="1800" b="0" dirty="0" err="1"/>
              <a:t>교차축이</a:t>
            </a:r>
            <a:r>
              <a:rPr kumimoji="1" lang="ko-KR" altLang="en-US" sz="1800" b="0" dirty="0"/>
              <a:t> 있음</a:t>
            </a:r>
            <a:r>
              <a:rPr kumimoji="1" lang="en-US" altLang="ko-KR" sz="1800" b="0" dirty="0"/>
              <a:t>.</a:t>
            </a:r>
          </a:p>
          <a:p>
            <a:r>
              <a:rPr kumimoji="1" lang="ko-KR" altLang="en-US" sz="1800" b="0" dirty="0"/>
              <a:t>주축은 중심이 되는 축</a:t>
            </a:r>
            <a:r>
              <a:rPr kumimoji="1" lang="en-US" altLang="ko-KR" sz="1800" b="0" dirty="0"/>
              <a:t>. </a:t>
            </a:r>
            <a:r>
              <a:rPr kumimoji="1" lang="ko-KR" altLang="en-US" sz="1800" b="0" dirty="0"/>
              <a:t>이 주축을 따라 </a:t>
            </a:r>
            <a:r>
              <a:rPr kumimoji="1" lang="ko-KR" altLang="en-US" sz="1800" b="0" dirty="0" err="1"/>
              <a:t>플렉스</a:t>
            </a:r>
            <a:r>
              <a:rPr kumimoji="1" lang="ko-KR" altLang="en-US" sz="1800" b="0" dirty="0"/>
              <a:t> 아이템을 배치</a:t>
            </a:r>
            <a:r>
              <a:rPr kumimoji="1" lang="en-US" altLang="ko-KR" sz="1800" b="0" dirty="0"/>
              <a:t>.</a:t>
            </a:r>
          </a:p>
          <a:p>
            <a:r>
              <a:rPr kumimoji="1" lang="ko-KR" altLang="en-US" sz="1800" b="0" dirty="0"/>
              <a:t>주축이 가로면 박스가 왼쪽에서 오른쪽으로 배치되고</a:t>
            </a:r>
            <a:r>
              <a:rPr kumimoji="1" lang="en-US" altLang="ko-KR" sz="1800" b="0" dirty="0"/>
              <a:t>,</a:t>
            </a:r>
            <a:r>
              <a:rPr kumimoji="1" lang="ko-KR" altLang="en-US" sz="1800" b="0" dirty="0"/>
              <a:t> 주축이 세로면 박스가 위에서 아래로 배치됨</a:t>
            </a:r>
            <a:r>
              <a:rPr kumimoji="1" lang="en-US" altLang="ko-KR" sz="1800" b="0" dirty="0"/>
              <a:t>.</a:t>
            </a:r>
            <a:endParaRPr kumimoji="1" lang="ko-KR" altLang="en-US" sz="1800" b="0" dirty="0"/>
          </a:p>
          <a:p>
            <a:r>
              <a:rPr kumimoji="1" lang="ko-KR" altLang="en-US" sz="1800" b="0" dirty="0" err="1"/>
              <a:t>교차축은</a:t>
            </a:r>
            <a:r>
              <a:rPr kumimoji="1" lang="ko-KR" altLang="en-US" sz="1800" b="0" dirty="0"/>
              <a:t> 주축에 교차하는 축으로</a:t>
            </a:r>
            <a:r>
              <a:rPr kumimoji="1" lang="en-US" altLang="ko-KR" sz="1800" b="0" dirty="0"/>
              <a:t>, </a:t>
            </a:r>
            <a:r>
              <a:rPr kumimoji="1" lang="ko-KR" altLang="en-US" sz="1800" b="0" dirty="0"/>
              <a:t>주축이 가로일 경우 </a:t>
            </a:r>
            <a:r>
              <a:rPr kumimoji="1" lang="ko-KR" altLang="en-US" sz="1800" b="0" dirty="0" err="1"/>
              <a:t>교차축은</a:t>
            </a:r>
            <a:r>
              <a:rPr kumimoji="1" lang="ko-KR" altLang="en-US" sz="1800" b="0" dirty="0"/>
              <a:t> 세로이고</a:t>
            </a:r>
            <a:r>
              <a:rPr kumimoji="1" lang="en-US" altLang="ko-KR" sz="1800" b="0" dirty="0"/>
              <a:t>,</a:t>
            </a:r>
            <a:r>
              <a:rPr kumimoji="1" lang="ko-KR" altLang="en-US" sz="1800" b="0" dirty="0"/>
              <a:t> 주축이 세로일 경우 </a:t>
            </a:r>
            <a:r>
              <a:rPr kumimoji="1" lang="ko-KR" altLang="en-US" sz="1800" b="0" dirty="0" err="1"/>
              <a:t>교차축은</a:t>
            </a:r>
            <a:r>
              <a:rPr kumimoji="1" lang="ko-KR" altLang="en-US" sz="1800" b="0" dirty="0"/>
              <a:t> 가로가 됨</a:t>
            </a:r>
            <a:r>
              <a:rPr kumimoji="1" lang="en-US" altLang="ko-KR" sz="1800" b="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5DAFE3-7CD9-49D2-9CD0-3CB9A3DE2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694"/>
          <a:stretch/>
        </p:blipFill>
        <p:spPr>
          <a:xfrm>
            <a:off x="5447393" y="1873346"/>
            <a:ext cx="6176967" cy="2009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67AB41-7579-4E00-BE9B-4EE42026C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812" b="2882"/>
          <a:stretch/>
        </p:blipFill>
        <p:spPr>
          <a:xfrm>
            <a:off x="5447393" y="3971925"/>
            <a:ext cx="6176967" cy="2009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38A462-415F-05DE-4771-D82F150274D2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플렉스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주축과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교차축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5B1C6-DDA8-545F-DEEE-C2CAEC9CC3FD}"/>
              </a:ext>
            </a:extLst>
          </p:cNvPr>
          <p:cNvSpPr txBox="1"/>
          <p:nvPr/>
        </p:nvSpPr>
        <p:spPr>
          <a:xfrm>
            <a:off x="306648" y="98849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플렉서블</a:t>
            </a: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 박스의 축 </a:t>
            </a:r>
            <a:r>
              <a:rPr lang="en-US" altLang="ko-KR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- </a:t>
            </a: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주축과 </a:t>
            </a:r>
            <a:r>
              <a:rPr lang="ko-KR" altLang="en-US" sz="2400" b="1" dirty="0" err="1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교차축</a:t>
            </a:r>
            <a:endParaRPr lang="ko-KR" altLang="en-US" sz="2400" b="1" dirty="0">
              <a:solidFill>
                <a:srgbClr val="007EC5"/>
              </a:solidFill>
              <a:latin typeface="나눔고딕 Light" pitchFamily="50" charset="-127"/>
              <a:ea typeface="나눔고딕 Light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B0925C-346A-C056-2F50-E29DEF6E5003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4933E46-5BCD-601C-13C9-A00D246A1869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C65B53-406F-EB34-E569-EA4CA50CC34E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842813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4" y="1643744"/>
            <a:ext cx="4944381" cy="4833255"/>
          </a:xfrm>
        </p:spPr>
        <p:txBody>
          <a:bodyPr>
            <a:normAutofit/>
          </a:bodyPr>
          <a:lstStyle/>
          <a:p>
            <a:r>
              <a:rPr kumimoji="1" lang="ko-KR" altLang="en-US" sz="1800" b="0" dirty="0"/>
              <a:t>축에는 시작과 끝이 있음</a:t>
            </a:r>
            <a:r>
              <a:rPr kumimoji="1" lang="en-US" altLang="ko-KR" sz="1800" b="0" dirty="0"/>
              <a:t>. </a:t>
            </a:r>
          </a:p>
          <a:p>
            <a:r>
              <a:rPr kumimoji="1" lang="ko-KR" altLang="en-US" sz="1800" b="0" dirty="0"/>
              <a:t>그 이유는 </a:t>
            </a:r>
            <a:r>
              <a:rPr kumimoji="1" lang="ko-KR" altLang="en-US" sz="1800" b="0" dirty="0" err="1"/>
              <a:t>플렉스</a:t>
            </a:r>
            <a:r>
              <a:rPr kumimoji="1" lang="ko-KR" altLang="en-US" sz="1800" b="0" dirty="0"/>
              <a:t> 아이템이 처음 배치되는 위치</a:t>
            </a:r>
            <a:r>
              <a:rPr kumimoji="1" lang="en-US" altLang="ko-KR" sz="1800" b="0" dirty="0"/>
              <a:t>(</a:t>
            </a:r>
            <a:r>
              <a:rPr kumimoji="1" lang="ko-KR" altLang="en-US" sz="1800" b="0" dirty="0"/>
              <a:t>시작점</a:t>
            </a:r>
            <a:r>
              <a:rPr kumimoji="1" lang="en-US" altLang="ko-KR" sz="1800" b="0" dirty="0"/>
              <a:t>)</a:t>
            </a:r>
            <a:r>
              <a:rPr kumimoji="1" lang="ko-KR" altLang="en-US" sz="1800" b="0" dirty="0"/>
              <a:t>와 </a:t>
            </a:r>
            <a:r>
              <a:rPr kumimoji="1" lang="ko-KR" altLang="en-US" sz="1800" b="0" dirty="0" err="1"/>
              <a:t>플렉스</a:t>
            </a:r>
            <a:r>
              <a:rPr kumimoji="1" lang="ko-KR" altLang="en-US" sz="1800" b="0" dirty="0"/>
              <a:t> 아이템이 마지막에 배치될 위치</a:t>
            </a:r>
            <a:r>
              <a:rPr kumimoji="1" lang="en-US" altLang="ko-KR" sz="1800" b="0" dirty="0"/>
              <a:t>(</a:t>
            </a:r>
            <a:r>
              <a:rPr kumimoji="1" lang="ko-KR" altLang="en-US" sz="1800" b="0" dirty="0"/>
              <a:t>끝점</a:t>
            </a:r>
            <a:r>
              <a:rPr kumimoji="1" lang="en-US" altLang="ko-KR" sz="1800" b="0" dirty="0"/>
              <a:t>)</a:t>
            </a:r>
            <a:r>
              <a:rPr kumimoji="1" lang="ko-KR" altLang="en-US" sz="1800" b="0" dirty="0"/>
              <a:t>가 필요함</a:t>
            </a:r>
            <a:r>
              <a:rPr kumimoji="1" lang="en-US" altLang="ko-KR" sz="1800" b="0" dirty="0"/>
              <a:t>.</a:t>
            </a:r>
          </a:p>
          <a:p>
            <a:r>
              <a:rPr kumimoji="1" lang="ko-KR" altLang="en-US" sz="1800" b="0" dirty="0"/>
              <a:t>시작과 끝이 없다면 </a:t>
            </a:r>
            <a:r>
              <a:rPr kumimoji="1" lang="ko-KR" altLang="en-US" sz="1800" b="0" dirty="0" err="1"/>
              <a:t>플렉스</a:t>
            </a:r>
            <a:r>
              <a:rPr kumimoji="1" lang="ko-KR" altLang="en-US" sz="1800" b="0" dirty="0"/>
              <a:t> 아이템은 어디서부터 배치되어야 하고 어디까지 배치되어야 할지 몰라 박스가 제멋대로 배치될 수도 있음</a:t>
            </a:r>
            <a:r>
              <a:rPr kumimoji="1" lang="en-US" altLang="ko-KR" sz="1800" b="0" dirty="0"/>
              <a:t>.</a:t>
            </a:r>
          </a:p>
          <a:p>
            <a:r>
              <a:rPr kumimoji="1" lang="ko-KR" altLang="en-US" sz="1800" b="0" dirty="0" err="1"/>
              <a:t>플렉서블</a:t>
            </a:r>
            <a:r>
              <a:rPr kumimoji="1" lang="ko-KR" altLang="en-US" sz="1800" b="0" dirty="0"/>
              <a:t> 박스의 크기와 축의 방향이 결정될 때 축의 시작과 끝도 함께 결정</a:t>
            </a:r>
            <a:r>
              <a:rPr kumimoji="1" lang="en-US" altLang="ko-KR" sz="1800" b="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74E4B1-6A2F-4748-98AD-85C345C3B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004" y="1885794"/>
            <a:ext cx="5450472" cy="3086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579165-E3D7-D459-ADB2-DC860F371B2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플렉스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시작과 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67BE6-2C0A-09F1-B616-9F02D32776A6}"/>
              </a:ext>
            </a:extLst>
          </p:cNvPr>
          <p:cNvSpPr txBox="1"/>
          <p:nvPr/>
        </p:nvSpPr>
        <p:spPr>
          <a:xfrm>
            <a:off x="348344" y="99471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7EC5"/>
                </a:solidFill>
                <a:latin typeface="나눔고딕 Light" pitchFamily="50" charset="-127"/>
                <a:ea typeface="나눔고딕 Light" pitchFamily="50" charset="-127"/>
              </a:rPr>
              <a:t>축의 시작과 끝</a:t>
            </a:r>
            <a:endParaRPr lang="en-US" altLang="ko-KR" sz="2400" b="1" dirty="0">
              <a:solidFill>
                <a:srgbClr val="007EC5"/>
              </a:solidFill>
              <a:latin typeface="나눔고딕 Light" pitchFamily="50" charset="-127"/>
              <a:ea typeface="나눔고딕 Light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145055-03E2-F309-0AB5-3309F71D865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D302A3-C098-13E9-4B7B-3DA82E7FD29A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F3CFD-9090-53D1-C424-88DD4B9C430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995558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2183</Words>
  <Application>Microsoft Office PowerPoint</Application>
  <PresentationFormat>와이드스크린</PresentationFormat>
  <Paragraphs>387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D2Coding</vt:lpstr>
      <vt:lpstr>KoPubWorld돋움체 Bold</vt:lpstr>
      <vt:lpstr>TDc_SSiGothic_120_OTF</vt:lpstr>
      <vt:lpstr>TDc_SSiMyungJo_120_OTF</vt:lpstr>
      <vt:lpstr>YoonV YoonGothic100Std_OTF</vt:lpstr>
      <vt:lpstr>나눔고딕</vt:lpstr>
      <vt:lpstr>나눔고딕 Light</vt:lpstr>
      <vt:lpstr>맑은 고딕</vt:lpstr>
      <vt:lpstr>Arial</vt:lpstr>
      <vt:lpstr>Wingdings</vt:lpstr>
      <vt:lpstr>Office 테마</vt:lpstr>
      <vt:lpstr>PowerPoint 프레젠테이션</vt:lpstr>
      <vt:lpstr>01[HTML+CSS+ JAVASCRIPT] 플랙스박스</vt:lpstr>
      <vt:lpstr>PowerPoint 프레젠테이션</vt:lpstr>
      <vt:lpstr>PowerPoint 프레젠테이션</vt:lpstr>
      <vt:lpstr>PowerPoint 프레젠테이션</vt:lpstr>
      <vt:lpstr>PowerPoint 프레젠테이션</vt:lpstr>
      <vt:lpstr>01[HTML+CSS+ JAVASCRIPT] 플랙스배치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03[HTML+CSS+ JAVASCRIPT] 플랙스정렬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04[HTML+CSS+ JAVASCRIPT] 크기설정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05[HTML+CSS+ JAVASCRIPT] 그리드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21</cp:revision>
  <dcterms:created xsi:type="dcterms:W3CDTF">2023-02-26T07:55:58Z</dcterms:created>
  <dcterms:modified xsi:type="dcterms:W3CDTF">2023-05-13T07:24:18Z</dcterms:modified>
</cp:coreProperties>
</file>